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4"/>
  </p:notesMasterIdLst>
  <p:sldIdLst>
    <p:sldId id="257" r:id="rId2"/>
    <p:sldId id="258" r:id="rId3"/>
    <p:sldId id="317" r:id="rId4"/>
    <p:sldId id="260" r:id="rId5"/>
    <p:sldId id="263" r:id="rId6"/>
    <p:sldId id="264" r:id="rId7"/>
    <p:sldId id="267" r:id="rId8"/>
    <p:sldId id="271" r:id="rId9"/>
    <p:sldId id="272" r:id="rId10"/>
    <p:sldId id="348" r:id="rId11"/>
    <p:sldId id="354" r:id="rId12"/>
    <p:sldId id="355" r:id="rId13"/>
    <p:sldId id="340" r:id="rId14"/>
    <p:sldId id="275" r:id="rId15"/>
    <p:sldId id="276" r:id="rId16"/>
    <p:sldId id="278" r:id="rId17"/>
    <p:sldId id="279" r:id="rId18"/>
    <p:sldId id="280" r:id="rId19"/>
    <p:sldId id="287" r:id="rId20"/>
    <p:sldId id="288" r:id="rId21"/>
    <p:sldId id="289" r:id="rId22"/>
    <p:sldId id="347" r:id="rId23"/>
    <p:sldId id="292" r:id="rId24"/>
    <p:sldId id="293" r:id="rId25"/>
    <p:sldId id="294" r:id="rId26"/>
    <p:sldId id="295" r:id="rId27"/>
    <p:sldId id="296" r:id="rId28"/>
    <p:sldId id="298" r:id="rId29"/>
    <p:sldId id="299" r:id="rId30"/>
    <p:sldId id="356" r:id="rId31"/>
    <p:sldId id="337" r:id="rId32"/>
    <p:sldId id="338" r:id="rId33"/>
    <p:sldId id="301" r:id="rId34"/>
    <p:sldId id="357" r:id="rId35"/>
    <p:sldId id="302" r:id="rId36"/>
    <p:sldId id="303" r:id="rId37"/>
    <p:sldId id="304" r:id="rId38"/>
    <p:sldId id="305" r:id="rId39"/>
    <p:sldId id="313" r:id="rId40"/>
    <p:sldId id="358" r:id="rId41"/>
    <p:sldId id="328" r:id="rId42"/>
    <p:sldId id="329" r:id="rId43"/>
    <p:sldId id="330" r:id="rId44"/>
    <p:sldId id="323" r:id="rId45"/>
    <p:sldId id="314" r:id="rId46"/>
    <p:sldId id="331" r:id="rId47"/>
    <p:sldId id="332" r:id="rId48"/>
    <p:sldId id="334" r:id="rId49"/>
    <p:sldId id="359" r:id="rId50"/>
    <p:sldId id="335" r:id="rId51"/>
    <p:sldId id="336" r:id="rId52"/>
    <p:sldId id="365" r:id="rId53"/>
  </p:sldIdLst>
  <p:sldSz cx="9144000" cy="6858000" type="screen4x3"/>
  <p:notesSz cx="6858000" cy="9144000"/>
  <p:defaultTextStyle>
    <a:defPPr>
      <a:defRPr lang="es-A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91" autoAdjust="0"/>
    <p:restoredTop sz="94622" autoAdjust="0"/>
  </p:normalViewPr>
  <p:slideViewPr>
    <p:cSldViewPr>
      <p:cViewPr varScale="1">
        <p:scale>
          <a:sx n="74" d="100"/>
          <a:sy n="74" d="100"/>
        </p:scale>
        <p:origin x="-1026"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20and%20Settings\pamayer_mecon\Datos%20de%20programa\Microsoft\Excel\Fig2-1%20(version%201).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Documents%20and%20Settings\famunoz_mecon\Escritorio\PPT%20Cosentino\Hoja%20de%20c&#225;lculo%20en%20juan_martin.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Documents%20and%20Settings\famunoz_mecon\Escritorio\PPT%20Cosentino\Hoja%20de%20c&#225;lculo%20en%20juan_marti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
  <c:chart>
    <c:title>
      <c:tx>
        <c:rich>
          <a:bodyPr/>
          <a:lstStyle/>
          <a:p>
            <a:pPr>
              <a:defRPr lang="es-AR" sz="1050"/>
            </a:pPr>
            <a:r>
              <a:rPr lang="es-AR" sz="1050" dirty="0" smtClean="0"/>
              <a:t>Estados Unidos</a:t>
            </a:r>
            <a:r>
              <a:rPr lang="es-AR" sz="1050" baseline="0" dirty="0" smtClean="0"/>
              <a:t> -</a:t>
            </a:r>
            <a:r>
              <a:rPr lang="es-AR" sz="1050" dirty="0" smtClean="0"/>
              <a:t> </a:t>
            </a:r>
            <a:r>
              <a:rPr lang="es-AR" sz="1050" dirty="0" err="1"/>
              <a:t>Fed</a:t>
            </a:r>
            <a:r>
              <a:rPr lang="es-AR" sz="1050" dirty="0"/>
              <a:t> </a:t>
            </a:r>
            <a:r>
              <a:rPr lang="es-AR" sz="1050" dirty="0" err="1"/>
              <a:t>Financial</a:t>
            </a:r>
            <a:r>
              <a:rPr lang="es-AR" sz="1050" dirty="0"/>
              <a:t> Stress </a:t>
            </a:r>
            <a:r>
              <a:rPr lang="es-AR" sz="1050" dirty="0" err="1" smtClean="0"/>
              <a:t>Index</a:t>
            </a:r>
            <a:endParaRPr lang="es-AR" sz="1050" dirty="0"/>
          </a:p>
        </c:rich>
      </c:tx>
      <c:layout>
        <c:manualLayout>
          <c:xMode val="edge"/>
          <c:yMode val="edge"/>
          <c:x val="0.18132081975015363"/>
          <c:y val="3.4408361322112002E-2"/>
        </c:manualLayout>
      </c:layout>
    </c:title>
    <c:plotArea>
      <c:layout>
        <c:manualLayout>
          <c:layoutTarget val="inner"/>
          <c:xMode val="edge"/>
          <c:yMode val="edge"/>
          <c:x val="9.9343280129645634E-2"/>
          <c:y val="0.12694043741064959"/>
          <c:w val="0.87057147800752765"/>
          <c:h val="0.69682530938174325"/>
        </c:manualLayout>
      </c:layout>
      <c:lineChart>
        <c:grouping val="standard"/>
        <c:ser>
          <c:idx val="0"/>
          <c:order val="0"/>
          <c:marker>
            <c:symbol val="none"/>
          </c:marker>
          <c:cat>
            <c:numRef>
              <c:f>Hoja1!$A$8:$A$706</c:f>
              <c:numCache>
                <c:formatCode>mm/dd/yyyy</c:formatCode>
                <c:ptCount val="699"/>
                <c:pt idx="0">
                  <c:v>36896</c:v>
                </c:pt>
                <c:pt idx="1">
                  <c:v>36903</c:v>
                </c:pt>
                <c:pt idx="2">
                  <c:v>36910</c:v>
                </c:pt>
                <c:pt idx="3">
                  <c:v>36917</c:v>
                </c:pt>
                <c:pt idx="4">
                  <c:v>36924</c:v>
                </c:pt>
                <c:pt idx="5">
                  <c:v>36931</c:v>
                </c:pt>
                <c:pt idx="6">
                  <c:v>36938</c:v>
                </c:pt>
                <c:pt idx="7">
                  <c:v>36945</c:v>
                </c:pt>
                <c:pt idx="8">
                  <c:v>36952</c:v>
                </c:pt>
                <c:pt idx="9">
                  <c:v>36959</c:v>
                </c:pt>
                <c:pt idx="10">
                  <c:v>36966</c:v>
                </c:pt>
                <c:pt idx="11">
                  <c:v>36973</c:v>
                </c:pt>
                <c:pt idx="12">
                  <c:v>36980</c:v>
                </c:pt>
                <c:pt idx="13">
                  <c:v>36987</c:v>
                </c:pt>
                <c:pt idx="14">
                  <c:v>36994</c:v>
                </c:pt>
                <c:pt idx="15">
                  <c:v>37001</c:v>
                </c:pt>
                <c:pt idx="16">
                  <c:v>37008</c:v>
                </c:pt>
                <c:pt idx="17">
                  <c:v>37015</c:v>
                </c:pt>
                <c:pt idx="18">
                  <c:v>37022</c:v>
                </c:pt>
                <c:pt idx="19">
                  <c:v>37029</c:v>
                </c:pt>
                <c:pt idx="20">
                  <c:v>37036</c:v>
                </c:pt>
                <c:pt idx="21">
                  <c:v>37043</c:v>
                </c:pt>
                <c:pt idx="22">
                  <c:v>37050</c:v>
                </c:pt>
                <c:pt idx="23">
                  <c:v>37057</c:v>
                </c:pt>
                <c:pt idx="24">
                  <c:v>37064</c:v>
                </c:pt>
                <c:pt idx="25">
                  <c:v>37071</c:v>
                </c:pt>
                <c:pt idx="26">
                  <c:v>37078</c:v>
                </c:pt>
                <c:pt idx="27">
                  <c:v>37085</c:v>
                </c:pt>
                <c:pt idx="28">
                  <c:v>37092</c:v>
                </c:pt>
                <c:pt idx="29">
                  <c:v>37099</c:v>
                </c:pt>
                <c:pt idx="30">
                  <c:v>37106</c:v>
                </c:pt>
                <c:pt idx="31">
                  <c:v>37113</c:v>
                </c:pt>
                <c:pt idx="32">
                  <c:v>37120</c:v>
                </c:pt>
                <c:pt idx="33">
                  <c:v>37127</c:v>
                </c:pt>
                <c:pt idx="34">
                  <c:v>37134</c:v>
                </c:pt>
                <c:pt idx="35">
                  <c:v>37141</c:v>
                </c:pt>
                <c:pt idx="36">
                  <c:v>37148</c:v>
                </c:pt>
                <c:pt idx="37">
                  <c:v>37155</c:v>
                </c:pt>
                <c:pt idx="38">
                  <c:v>37162</c:v>
                </c:pt>
                <c:pt idx="39">
                  <c:v>37169</c:v>
                </c:pt>
                <c:pt idx="40">
                  <c:v>37176</c:v>
                </c:pt>
                <c:pt idx="41">
                  <c:v>37183</c:v>
                </c:pt>
                <c:pt idx="42">
                  <c:v>37190</c:v>
                </c:pt>
                <c:pt idx="43">
                  <c:v>37197</c:v>
                </c:pt>
                <c:pt idx="44">
                  <c:v>37204</c:v>
                </c:pt>
                <c:pt idx="45">
                  <c:v>37211</c:v>
                </c:pt>
                <c:pt idx="46">
                  <c:v>37218</c:v>
                </c:pt>
                <c:pt idx="47">
                  <c:v>37225</c:v>
                </c:pt>
                <c:pt idx="48">
                  <c:v>37232</c:v>
                </c:pt>
                <c:pt idx="49">
                  <c:v>37239</c:v>
                </c:pt>
                <c:pt idx="50">
                  <c:v>37246</c:v>
                </c:pt>
                <c:pt idx="51">
                  <c:v>37253</c:v>
                </c:pt>
                <c:pt idx="52">
                  <c:v>37260</c:v>
                </c:pt>
                <c:pt idx="53">
                  <c:v>37267</c:v>
                </c:pt>
                <c:pt idx="54">
                  <c:v>37274</c:v>
                </c:pt>
                <c:pt idx="55">
                  <c:v>37281</c:v>
                </c:pt>
                <c:pt idx="56">
                  <c:v>37288</c:v>
                </c:pt>
                <c:pt idx="57">
                  <c:v>37295</c:v>
                </c:pt>
                <c:pt idx="58">
                  <c:v>37302</c:v>
                </c:pt>
                <c:pt idx="59">
                  <c:v>37309</c:v>
                </c:pt>
                <c:pt idx="60">
                  <c:v>37316</c:v>
                </c:pt>
                <c:pt idx="61">
                  <c:v>37323</c:v>
                </c:pt>
                <c:pt idx="62">
                  <c:v>37330</c:v>
                </c:pt>
                <c:pt idx="63">
                  <c:v>37337</c:v>
                </c:pt>
                <c:pt idx="64">
                  <c:v>37344</c:v>
                </c:pt>
                <c:pt idx="65">
                  <c:v>37351</c:v>
                </c:pt>
                <c:pt idx="66">
                  <c:v>37358</c:v>
                </c:pt>
                <c:pt idx="67">
                  <c:v>37365</c:v>
                </c:pt>
                <c:pt idx="68">
                  <c:v>37372</c:v>
                </c:pt>
                <c:pt idx="69">
                  <c:v>37379</c:v>
                </c:pt>
                <c:pt idx="70">
                  <c:v>37386</c:v>
                </c:pt>
                <c:pt idx="71">
                  <c:v>37393</c:v>
                </c:pt>
                <c:pt idx="72">
                  <c:v>37400</c:v>
                </c:pt>
                <c:pt idx="73">
                  <c:v>37407</c:v>
                </c:pt>
                <c:pt idx="74">
                  <c:v>37414</c:v>
                </c:pt>
                <c:pt idx="75">
                  <c:v>37421</c:v>
                </c:pt>
                <c:pt idx="76">
                  <c:v>37428</c:v>
                </c:pt>
                <c:pt idx="77">
                  <c:v>37435</c:v>
                </c:pt>
                <c:pt idx="78">
                  <c:v>37442</c:v>
                </c:pt>
                <c:pt idx="79">
                  <c:v>37449</c:v>
                </c:pt>
                <c:pt idx="80">
                  <c:v>37456</c:v>
                </c:pt>
                <c:pt idx="81">
                  <c:v>37463</c:v>
                </c:pt>
                <c:pt idx="82">
                  <c:v>37470</c:v>
                </c:pt>
                <c:pt idx="83">
                  <c:v>37477</c:v>
                </c:pt>
                <c:pt idx="84">
                  <c:v>37484</c:v>
                </c:pt>
                <c:pt idx="85">
                  <c:v>37491</c:v>
                </c:pt>
                <c:pt idx="86">
                  <c:v>37498</c:v>
                </c:pt>
                <c:pt idx="87">
                  <c:v>37505</c:v>
                </c:pt>
                <c:pt idx="88">
                  <c:v>37512</c:v>
                </c:pt>
                <c:pt idx="89">
                  <c:v>37519</c:v>
                </c:pt>
                <c:pt idx="90">
                  <c:v>37526</c:v>
                </c:pt>
                <c:pt idx="91">
                  <c:v>37533</c:v>
                </c:pt>
                <c:pt idx="92">
                  <c:v>37540</c:v>
                </c:pt>
                <c:pt idx="93">
                  <c:v>37547</c:v>
                </c:pt>
                <c:pt idx="94">
                  <c:v>37554</c:v>
                </c:pt>
                <c:pt idx="95">
                  <c:v>37561</c:v>
                </c:pt>
                <c:pt idx="96">
                  <c:v>37568</c:v>
                </c:pt>
                <c:pt idx="97">
                  <c:v>37575</c:v>
                </c:pt>
                <c:pt idx="98">
                  <c:v>37582</c:v>
                </c:pt>
                <c:pt idx="99">
                  <c:v>37589</c:v>
                </c:pt>
                <c:pt idx="100">
                  <c:v>37596</c:v>
                </c:pt>
                <c:pt idx="101">
                  <c:v>37603</c:v>
                </c:pt>
                <c:pt idx="102">
                  <c:v>37610</c:v>
                </c:pt>
                <c:pt idx="103">
                  <c:v>37617</c:v>
                </c:pt>
                <c:pt idx="104">
                  <c:v>37624</c:v>
                </c:pt>
                <c:pt idx="105">
                  <c:v>37631</c:v>
                </c:pt>
                <c:pt idx="106">
                  <c:v>37638</c:v>
                </c:pt>
                <c:pt idx="107">
                  <c:v>37645</c:v>
                </c:pt>
                <c:pt idx="108">
                  <c:v>37652</c:v>
                </c:pt>
                <c:pt idx="109">
                  <c:v>37659</c:v>
                </c:pt>
                <c:pt idx="110">
                  <c:v>37666</c:v>
                </c:pt>
                <c:pt idx="111">
                  <c:v>37673</c:v>
                </c:pt>
                <c:pt idx="112">
                  <c:v>37680</c:v>
                </c:pt>
                <c:pt idx="113">
                  <c:v>37687</c:v>
                </c:pt>
                <c:pt idx="114">
                  <c:v>37694</c:v>
                </c:pt>
                <c:pt idx="115">
                  <c:v>37701</c:v>
                </c:pt>
                <c:pt idx="116">
                  <c:v>37708</c:v>
                </c:pt>
                <c:pt idx="117">
                  <c:v>37715</c:v>
                </c:pt>
                <c:pt idx="118">
                  <c:v>37722</c:v>
                </c:pt>
                <c:pt idx="119">
                  <c:v>37729</c:v>
                </c:pt>
                <c:pt idx="120">
                  <c:v>37736</c:v>
                </c:pt>
                <c:pt idx="121">
                  <c:v>37743</c:v>
                </c:pt>
                <c:pt idx="122">
                  <c:v>37750</c:v>
                </c:pt>
                <c:pt idx="123">
                  <c:v>37757</c:v>
                </c:pt>
                <c:pt idx="124">
                  <c:v>37764</c:v>
                </c:pt>
                <c:pt idx="125">
                  <c:v>37771</c:v>
                </c:pt>
                <c:pt idx="126">
                  <c:v>37778</c:v>
                </c:pt>
                <c:pt idx="127">
                  <c:v>37785</c:v>
                </c:pt>
                <c:pt idx="128">
                  <c:v>37792</c:v>
                </c:pt>
                <c:pt idx="129">
                  <c:v>37799</c:v>
                </c:pt>
                <c:pt idx="130">
                  <c:v>37806</c:v>
                </c:pt>
                <c:pt idx="131">
                  <c:v>37813</c:v>
                </c:pt>
                <c:pt idx="132">
                  <c:v>37820</c:v>
                </c:pt>
                <c:pt idx="133">
                  <c:v>37827</c:v>
                </c:pt>
                <c:pt idx="134">
                  <c:v>37834</c:v>
                </c:pt>
                <c:pt idx="135">
                  <c:v>37841</c:v>
                </c:pt>
                <c:pt idx="136">
                  <c:v>37848</c:v>
                </c:pt>
                <c:pt idx="137">
                  <c:v>37855</c:v>
                </c:pt>
                <c:pt idx="138">
                  <c:v>37862</c:v>
                </c:pt>
                <c:pt idx="139">
                  <c:v>37869</c:v>
                </c:pt>
                <c:pt idx="140">
                  <c:v>37876</c:v>
                </c:pt>
                <c:pt idx="141">
                  <c:v>37883</c:v>
                </c:pt>
                <c:pt idx="142">
                  <c:v>37890</c:v>
                </c:pt>
                <c:pt idx="143">
                  <c:v>37897</c:v>
                </c:pt>
                <c:pt idx="144">
                  <c:v>37904</c:v>
                </c:pt>
                <c:pt idx="145">
                  <c:v>37911</c:v>
                </c:pt>
                <c:pt idx="146">
                  <c:v>37918</c:v>
                </c:pt>
                <c:pt idx="147">
                  <c:v>37925</c:v>
                </c:pt>
                <c:pt idx="148">
                  <c:v>37932</c:v>
                </c:pt>
                <c:pt idx="149">
                  <c:v>37939</c:v>
                </c:pt>
                <c:pt idx="150">
                  <c:v>37946</c:v>
                </c:pt>
                <c:pt idx="151">
                  <c:v>37953</c:v>
                </c:pt>
                <c:pt idx="152">
                  <c:v>37960</c:v>
                </c:pt>
                <c:pt idx="153">
                  <c:v>37967</c:v>
                </c:pt>
                <c:pt idx="154">
                  <c:v>37974</c:v>
                </c:pt>
                <c:pt idx="155">
                  <c:v>37981</c:v>
                </c:pt>
                <c:pt idx="156">
                  <c:v>37988</c:v>
                </c:pt>
                <c:pt idx="157">
                  <c:v>37995</c:v>
                </c:pt>
                <c:pt idx="158">
                  <c:v>38002</c:v>
                </c:pt>
                <c:pt idx="159">
                  <c:v>38009</c:v>
                </c:pt>
                <c:pt idx="160">
                  <c:v>38016</c:v>
                </c:pt>
                <c:pt idx="161">
                  <c:v>38023</c:v>
                </c:pt>
                <c:pt idx="162">
                  <c:v>38030</c:v>
                </c:pt>
                <c:pt idx="163">
                  <c:v>38037</c:v>
                </c:pt>
                <c:pt idx="164">
                  <c:v>38044</c:v>
                </c:pt>
                <c:pt idx="165">
                  <c:v>38051</c:v>
                </c:pt>
                <c:pt idx="166">
                  <c:v>38058</c:v>
                </c:pt>
                <c:pt idx="167">
                  <c:v>38065</c:v>
                </c:pt>
                <c:pt idx="168">
                  <c:v>38072</c:v>
                </c:pt>
                <c:pt idx="169">
                  <c:v>38079</c:v>
                </c:pt>
                <c:pt idx="170">
                  <c:v>38086</c:v>
                </c:pt>
                <c:pt idx="171">
                  <c:v>38093</c:v>
                </c:pt>
                <c:pt idx="172">
                  <c:v>38100</c:v>
                </c:pt>
                <c:pt idx="173">
                  <c:v>38107</c:v>
                </c:pt>
                <c:pt idx="174">
                  <c:v>38114</c:v>
                </c:pt>
                <c:pt idx="175">
                  <c:v>38121</c:v>
                </c:pt>
                <c:pt idx="176">
                  <c:v>38128</c:v>
                </c:pt>
                <c:pt idx="177">
                  <c:v>38135</c:v>
                </c:pt>
                <c:pt idx="178">
                  <c:v>38142</c:v>
                </c:pt>
                <c:pt idx="179">
                  <c:v>38149</c:v>
                </c:pt>
                <c:pt idx="180">
                  <c:v>38156</c:v>
                </c:pt>
                <c:pt idx="181">
                  <c:v>38163</c:v>
                </c:pt>
                <c:pt idx="182">
                  <c:v>38170</c:v>
                </c:pt>
                <c:pt idx="183">
                  <c:v>38177</c:v>
                </c:pt>
                <c:pt idx="184">
                  <c:v>38184</c:v>
                </c:pt>
                <c:pt idx="185">
                  <c:v>38191</c:v>
                </c:pt>
                <c:pt idx="186">
                  <c:v>38198</c:v>
                </c:pt>
                <c:pt idx="187">
                  <c:v>38205</c:v>
                </c:pt>
                <c:pt idx="188">
                  <c:v>38212</c:v>
                </c:pt>
                <c:pt idx="189">
                  <c:v>38219</c:v>
                </c:pt>
                <c:pt idx="190">
                  <c:v>38226</c:v>
                </c:pt>
                <c:pt idx="191">
                  <c:v>38233</c:v>
                </c:pt>
                <c:pt idx="192">
                  <c:v>38240</c:v>
                </c:pt>
                <c:pt idx="193">
                  <c:v>38247</c:v>
                </c:pt>
                <c:pt idx="194">
                  <c:v>38254</c:v>
                </c:pt>
                <c:pt idx="195">
                  <c:v>38261</c:v>
                </c:pt>
                <c:pt idx="196">
                  <c:v>38268</c:v>
                </c:pt>
                <c:pt idx="197">
                  <c:v>38275</c:v>
                </c:pt>
                <c:pt idx="198">
                  <c:v>38282</c:v>
                </c:pt>
                <c:pt idx="199">
                  <c:v>38289</c:v>
                </c:pt>
                <c:pt idx="200">
                  <c:v>38296</c:v>
                </c:pt>
                <c:pt idx="201">
                  <c:v>38303</c:v>
                </c:pt>
                <c:pt idx="202">
                  <c:v>38310</c:v>
                </c:pt>
                <c:pt idx="203">
                  <c:v>38317</c:v>
                </c:pt>
                <c:pt idx="204">
                  <c:v>38324</c:v>
                </c:pt>
                <c:pt idx="205">
                  <c:v>38331</c:v>
                </c:pt>
                <c:pt idx="206">
                  <c:v>38338</c:v>
                </c:pt>
                <c:pt idx="207">
                  <c:v>38345</c:v>
                </c:pt>
                <c:pt idx="208">
                  <c:v>38352</c:v>
                </c:pt>
                <c:pt idx="209">
                  <c:v>38359</c:v>
                </c:pt>
                <c:pt idx="210">
                  <c:v>38366</c:v>
                </c:pt>
                <c:pt idx="211">
                  <c:v>38373</c:v>
                </c:pt>
                <c:pt idx="212">
                  <c:v>38380</c:v>
                </c:pt>
                <c:pt idx="213">
                  <c:v>38387</c:v>
                </c:pt>
                <c:pt idx="214">
                  <c:v>38394</c:v>
                </c:pt>
                <c:pt idx="215">
                  <c:v>38401</c:v>
                </c:pt>
                <c:pt idx="216">
                  <c:v>38408</c:v>
                </c:pt>
                <c:pt idx="217">
                  <c:v>38415</c:v>
                </c:pt>
                <c:pt idx="218">
                  <c:v>38422</c:v>
                </c:pt>
                <c:pt idx="219">
                  <c:v>38429</c:v>
                </c:pt>
                <c:pt idx="220">
                  <c:v>38436</c:v>
                </c:pt>
                <c:pt idx="221">
                  <c:v>38443</c:v>
                </c:pt>
                <c:pt idx="222">
                  <c:v>38450</c:v>
                </c:pt>
                <c:pt idx="223">
                  <c:v>38457</c:v>
                </c:pt>
                <c:pt idx="224">
                  <c:v>38464</c:v>
                </c:pt>
                <c:pt idx="225">
                  <c:v>38471</c:v>
                </c:pt>
                <c:pt idx="226">
                  <c:v>38478</c:v>
                </c:pt>
                <c:pt idx="227">
                  <c:v>38485</c:v>
                </c:pt>
                <c:pt idx="228">
                  <c:v>38492</c:v>
                </c:pt>
                <c:pt idx="229">
                  <c:v>38499</c:v>
                </c:pt>
                <c:pt idx="230">
                  <c:v>38506</c:v>
                </c:pt>
                <c:pt idx="231">
                  <c:v>38513</c:v>
                </c:pt>
                <c:pt idx="232">
                  <c:v>38520</c:v>
                </c:pt>
                <c:pt idx="233">
                  <c:v>38527</c:v>
                </c:pt>
                <c:pt idx="234">
                  <c:v>38534</c:v>
                </c:pt>
                <c:pt idx="235">
                  <c:v>38541</c:v>
                </c:pt>
                <c:pt idx="236">
                  <c:v>38548</c:v>
                </c:pt>
                <c:pt idx="237">
                  <c:v>38555</c:v>
                </c:pt>
                <c:pt idx="238">
                  <c:v>38562</c:v>
                </c:pt>
                <c:pt idx="239">
                  <c:v>38569</c:v>
                </c:pt>
                <c:pt idx="240">
                  <c:v>38576</c:v>
                </c:pt>
                <c:pt idx="241">
                  <c:v>38583</c:v>
                </c:pt>
                <c:pt idx="242">
                  <c:v>38590</c:v>
                </c:pt>
                <c:pt idx="243">
                  <c:v>38597</c:v>
                </c:pt>
                <c:pt idx="244">
                  <c:v>38604</c:v>
                </c:pt>
                <c:pt idx="245">
                  <c:v>38611</c:v>
                </c:pt>
                <c:pt idx="246">
                  <c:v>38618</c:v>
                </c:pt>
                <c:pt idx="247">
                  <c:v>38625</c:v>
                </c:pt>
                <c:pt idx="248">
                  <c:v>38632</c:v>
                </c:pt>
                <c:pt idx="249">
                  <c:v>38639</c:v>
                </c:pt>
                <c:pt idx="250">
                  <c:v>38646</c:v>
                </c:pt>
                <c:pt idx="251">
                  <c:v>38653</c:v>
                </c:pt>
                <c:pt idx="252">
                  <c:v>38660</c:v>
                </c:pt>
                <c:pt idx="253">
                  <c:v>38667</c:v>
                </c:pt>
                <c:pt idx="254">
                  <c:v>38674</c:v>
                </c:pt>
                <c:pt idx="255">
                  <c:v>38681</c:v>
                </c:pt>
                <c:pt idx="256">
                  <c:v>38688</c:v>
                </c:pt>
                <c:pt idx="257">
                  <c:v>38695</c:v>
                </c:pt>
                <c:pt idx="258">
                  <c:v>38702</c:v>
                </c:pt>
                <c:pt idx="259">
                  <c:v>38709</c:v>
                </c:pt>
                <c:pt idx="260">
                  <c:v>38716</c:v>
                </c:pt>
                <c:pt idx="261">
                  <c:v>38723</c:v>
                </c:pt>
                <c:pt idx="262">
                  <c:v>38730</c:v>
                </c:pt>
                <c:pt idx="263">
                  <c:v>38737</c:v>
                </c:pt>
                <c:pt idx="264">
                  <c:v>38744</c:v>
                </c:pt>
                <c:pt idx="265">
                  <c:v>38751</c:v>
                </c:pt>
                <c:pt idx="266">
                  <c:v>38758</c:v>
                </c:pt>
                <c:pt idx="267">
                  <c:v>38765</c:v>
                </c:pt>
                <c:pt idx="268">
                  <c:v>38772</c:v>
                </c:pt>
                <c:pt idx="269">
                  <c:v>38779</c:v>
                </c:pt>
                <c:pt idx="270">
                  <c:v>38786</c:v>
                </c:pt>
                <c:pt idx="271">
                  <c:v>38793</c:v>
                </c:pt>
                <c:pt idx="272">
                  <c:v>38800</c:v>
                </c:pt>
                <c:pt idx="273">
                  <c:v>38807</c:v>
                </c:pt>
                <c:pt idx="274">
                  <c:v>38814</c:v>
                </c:pt>
                <c:pt idx="275">
                  <c:v>38821</c:v>
                </c:pt>
                <c:pt idx="276">
                  <c:v>38828</c:v>
                </c:pt>
                <c:pt idx="277">
                  <c:v>38835</c:v>
                </c:pt>
                <c:pt idx="278">
                  <c:v>38842</c:v>
                </c:pt>
                <c:pt idx="279">
                  <c:v>38849</c:v>
                </c:pt>
                <c:pt idx="280">
                  <c:v>38856</c:v>
                </c:pt>
                <c:pt idx="281">
                  <c:v>38863</c:v>
                </c:pt>
                <c:pt idx="282">
                  <c:v>38870</c:v>
                </c:pt>
                <c:pt idx="283">
                  <c:v>38877</c:v>
                </c:pt>
                <c:pt idx="284">
                  <c:v>38884</c:v>
                </c:pt>
                <c:pt idx="285">
                  <c:v>38891</c:v>
                </c:pt>
                <c:pt idx="286">
                  <c:v>38898</c:v>
                </c:pt>
                <c:pt idx="287">
                  <c:v>38905</c:v>
                </c:pt>
                <c:pt idx="288">
                  <c:v>38912</c:v>
                </c:pt>
                <c:pt idx="289">
                  <c:v>38919</c:v>
                </c:pt>
                <c:pt idx="290">
                  <c:v>38926</c:v>
                </c:pt>
                <c:pt idx="291">
                  <c:v>38933</c:v>
                </c:pt>
                <c:pt idx="292">
                  <c:v>38940</c:v>
                </c:pt>
                <c:pt idx="293">
                  <c:v>38947</c:v>
                </c:pt>
                <c:pt idx="294">
                  <c:v>38954</c:v>
                </c:pt>
                <c:pt idx="295">
                  <c:v>38961</c:v>
                </c:pt>
                <c:pt idx="296">
                  <c:v>38968</c:v>
                </c:pt>
                <c:pt idx="297">
                  <c:v>38975</c:v>
                </c:pt>
                <c:pt idx="298">
                  <c:v>38982</c:v>
                </c:pt>
                <c:pt idx="299">
                  <c:v>38989</c:v>
                </c:pt>
                <c:pt idx="300">
                  <c:v>38996</c:v>
                </c:pt>
                <c:pt idx="301">
                  <c:v>39003</c:v>
                </c:pt>
                <c:pt idx="302">
                  <c:v>39010</c:v>
                </c:pt>
                <c:pt idx="303">
                  <c:v>39017</c:v>
                </c:pt>
                <c:pt idx="304">
                  <c:v>39024</c:v>
                </c:pt>
                <c:pt idx="305">
                  <c:v>39031</c:v>
                </c:pt>
                <c:pt idx="306">
                  <c:v>39038</c:v>
                </c:pt>
                <c:pt idx="307">
                  <c:v>39045</c:v>
                </c:pt>
                <c:pt idx="308">
                  <c:v>39052</c:v>
                </c:pt>
                <c:pt idx="309">
                  <c:v>39059</c:v>
                </c:pt>
                <c:pt idx="310">
                  <c:v>39066</c:v>
                </c:pt>
                <c:pt idx="311">
                  <c:v>39073</c:v>
                </c:pt>
                <c:pt idx="312">
                  <c:v>39080</c:v>
                </c:pt>
                <c:pt idx="313">
                  <c:v>39087</c:v>
                </c:pt>
                <c:pt idx="314">
                  <c:v>39094</c:v>
                </c:pt>
                <c:pt idx="315">
                  <c:v>39101</c:v>
                </c:pt>
                <c:pt idx="316">
                  <c:v>39108</c:v>
                </c:pt>
                <c:pt idx="317">
                  <c:v>39115</c:v>
                </c:pt>
                <c:pt idx="318">
                  <c:v>39122</c:v>
                </c:pt>
                <c:pt idx="319">
                  <c:v>39129</c:v>
                </c:pt>
                <c:pt idx="320">
                  <c:v>39136</c:v>
                </c:pt>
                <c:pt idx="321">
                  <c:v>39143</c:v>
                </c:pt>
                <c:pt idx="322">
                  <c:v>39150</c:v>
                </c:pt>
                <c:pt idx="323">
                  <c:v>39157</c:v>
                </c:pt>
                <c:pt idx="324">
                  <c:v>39164</c:v>
                </c:pt>
                <c:pt idx="325">
                  <c:v>39171</c:v>
                </c:pt>
                <c:pt idx="326">
                  <c:v>39178</c:v>
                </c:pt>
                <c:pt idx="327">
                  <c:v>39185</c:v>
                </c:pt>
                <c:pt idx="328">
                  <c:v>39192</c:v>
                </c:pt>
                <c:pt idx="329">
                  <c:v>39199</c:v>
                </c:pt>
                <c:pt idx="330">
                  <c:v>39206</c:v>
                </c:pt>
                <c:pt idx="331">
                  <c:v>39213</c:v>
                </c:pt>
                <c:pt idx="332">
                  <c:v>39220</c:v>
                </c:pt>
                <c:pt idx="333">
                  <c:v>39227</c:v>
                </c:pt>
                <c:pt idx="334">
                  <c:v>39234</c:v>
                </c:pt>
                <c:pt idx="335">
                  <c:v>39241</c:v>
                </c:pt>
                <c:pt idx="336">
                  <c:v>39248</c:v>
                </c:pt>
                <c:pt idx="337">
                  <c:v>39255</c:v>
                </c:pt>
                <c:pt idx="338">
                  <c:v>39262</c:v>
                </c:pt>
                <c:pt idx="339">
                  <c:v>39269</c:v>
                </c:pt>
                <c:pt idx="340">
                  <c:v>39276</c:v>
                </c:pt>
                <c:pt idx="341">
                  <c:v>39283</c:v>
                </c:pt>
                <c:pt idx="342">
                  <c:v>39290</c:v>
                </c:pt>
                <c:pt idx="343">
                  <c:v>39297</c:v>
                </c:pt>
                <c:pt idx="344">
                  <c:v>39304</c:v>
                </c:pt>
                <c:pt idx="345">
                  <c:v>39311</c:v>
                </c:pt>
                <c:pt idx="346">
                  <c:v>39318</c:v>
                </c:pt>
                <c:pt idx="347">
                  <c:v>39325</c:v>
                </c:pt>
                <c:pt idx="348">
                  <c:v>39332</c:v>
                </c:pt>
                <c:pt idx="349">
                  <c:v>39339</c:v>
                </c:pt>
                <c:pt idx="350">
                  <c:v>39346</c:v>
                </c:pt>
                <c:pt idx="351">
                  <c:v>39353</c:v>
                </c:pt>
                <c:pt idx="352">
                  <c:v>39360</c:v>
                </c:pt>
                <c:pt idx="353">
                  <c:v>39367</c:v>
                </c:pt>
                <c:pt idx="354">
                  <c:v>39374</c:v>
                </c:pt>
                <c:pt idx="355">
                  <c:v>39381</c:v>
                </c:pt>
                <c:pt idx="356">
                  <c:v>39388</c:v>
                </c:pt>
                <c:pt idx="357">
                  <c:v>39395</c:v>
                </c:pt>
                <c:pt idx="358">
                  <c:v>39402</c:v>
                </c:pt>
                <c:pt idx="359">
                  <c:v>39409</c:v>
                </c:pt>
                <c:pt idx="360">
                  <c:v>39416</c:v>
                </c:pt>
                <c:pt idx="361">
                  <c:v>39423</c:v>
                </c:pt>
                <c:pt idx="362">
                  <c:v>39430</c:v>
                </c:pt>
                <c:pt idx="363">
                  <c:v>39437</c:v>
                </c:pt>
                <c:pt idx="364">
                  <c:v>39444</c:v>
                </c:pt>
                <c:pt idx="365">
                  <c:v>39451</c:v>
                </c:pt>
                <c:pt idx="366">
                  <c:v>39458</c:v>
                </c:pt>
                <c:pt idx="367">
                  <c:v>39465</c:v>
                </c:pt>
                <c:pt idx="368">
                  <c:v>39472</c:v>
                </c:pt>
                <c:pt idx="369">
                  <c:v>39479</c:v>
                </c:pt>
                <c:pt idx="370">
                  <c:v>39486</c:v>
                </c:pt>
                <c:pt idx="371">
                  <c:v>39493</c:v>
                </c:pt>
                <c:pt idx="372">
                  <c:v>39500</c:v>
                </c:pt>
                <c:pt idx="373">
                  <c:v>39507</c:v>
                </c:pt>
                <c:pt idx="374">
                  <c:v>39514</c:v>
                </c:pt>
                <c:pt idx="375">
                  <c:v>39521</c:v>
                </c:pt>
                <c:pt idx="376">
                  <c:v>39528</c:v>
                </c:pt>
                <c:pt idx="377">
                  <c:v>39535</c:v>
                </c:pt>
                <c:pt idx="378">
                  <c:v>39542</c:v>
                </c:pt>
                <c:pt idx="379">
                  <c:v>39549</c:v>
                </c:pt>
                <c:pt idx="380">
                  <c:v>39556</c:v>
                </c:pt>
                <c:pt idx="381">
                  <c:v>39563</c:v>
                </c:pt>
                <c:pt idx="382">
                  <c:v>39570</c:v>
                </c:pt>
                <c:pt idx="383">
                  <c:v>39577</c:v>
                </c:pt>
                <c:pt idx="384">
                  <c:v>39584</c:v>
                </c:pt>
                <c:pt idx="385">
                  <c:v>39591</c:v>
                </c:pt>
                <c:pt idx="386">
                  <c:v>39598</c:v>
                </c:pt>
                <c:pt idx="387">
                  <c:v>39605</c:v>
                </c:pt>
                <c:pt idx="388">
                  <c:v>39612</c:v>
                </c:pt>
                <c:pt idx="389">
                  <c:v>39619</c:v>
                </c:pt>
                <c:pt idx="390">
                  <c:v>39626</c:v>
                </c:pt>
                <c:pt idx="391">
                  <c:v>39633</c:v>
                </c:pt>
                <c:pt idx="392">
                  <c:v>39640</c:v>
                </c:pt>
                <c:pt idx="393">
                  <c:v>39647</c:v>
                </c:pt>
                <c:pt idx="394">
                  <c:v>39654</c:v>
                </c:pt>
                <c:pt idx="395">
                  <c:v>39661</c:v>
                </c:pt>
                <c:pt idx="396">
                  <c:v>39668</c:v>
                </c:pt>
                <c:pt idx="397">
                  <c:v>39675</c:v>
                </c:pt>
                <c:pt idx="398">
                  <c:v>39682</c:v>
                </c:pt>
                <c:pt idx="399">
                  <c:v>39689</c:v>
                </c:pt>
                <c:pt idx="400">
                  <c:v>39696</c:v>
                </c:pt>
                <c:pt idx="401">
                  <c:v>39703</c:v>
                </c:pt>
                <c:pt idx="402">
                  <c:v>39710</c:v>
                </c:pt>
                <c:pt idx="403">
                  <c:v>39717</c:v>
                </c:pt>
                <c:pt idx="404">
                  <c:v>39724</c:v>
                </c:pt>
                <c:pt idx="405">
                  <c:v>39731</c:v>
                </c:pt>
                <c:pt idx="406">
                  <c:v>39738</c:v>
                </c:pt>
                <c:pt idx="407">
                  <c:v>39745</c:v>
                </c:pt>
                <c:pt idx="408">
                  <c:v>39752</c:v>
                </c:pt>
                <c:pt idx="409">
                  <c:v>39759</c:v>
                </c:pt>
                <c:pt idx="410">
                  <c:v>39766</c:v>
                </c:pt>
                <c:pt idx="411">
                  <c:v>39773</c:v>
                </c:pt>
                <c:pt idx="412">
                  <c:v>39780</c:v>
                </c:pt>
                <c:pt idx="413">
                  <c:v>39787</c:v>
                </c:pt>
                <c:pt idx="414">
                  <c:v>39794</c:v>
                </c:pt>
                <c:pt idx="415">
                  <c:v>39801</c:v>
                </c:pt>
                <c:pt idx="416">
                  <c:v>39808</c:v>
                </c:pt>
                <c:pt idx="417">
                  <c:v>39815</c:v>
                </c:pt>
                <c:pt idx="418">
                  <c:v>39822</c:v>
                </c:pt>
                <c:pt idx="419">
                  <c:v>39829</c:v>
                </c:pt>
                <c:pt idx="420">
                  <c:v>39836</c:v>
                </c:pt>
                <c:pt idx="421">
                  <c:v>39843</c:v>
                </c:pt>
                <c:pt idx="422">
                  <c:v>39850</c:v>
                </c:pt>
                <c:pt idx="423">
                  <c:v>39857</c:v>
                </c:pt>
                <c:pt idx="424">
                  <c:v>39864</c:v>
                </c:pt>
                <c:pt idx="425">
                  <c:v>39871</c:v>
                </c:pt>
                <c:pt idx="426">
                  <c:v>39878</c:v>
                </c:pt>
                <c:pt idx="427">
                  <c:v>39885</c:v>
                </c:pt>
                <c:pt idx="428">
                  <c:v>39892</c:v>
                </c:pt>
                <c:pt idx="429">
                  <c:v>39899</c:v>
                </c:pt>
                <c:pt idx="430">
                  <c:v>39906</c:v>
                </c:pt>
                <c:pt idx="431">
                  <c:v>39913</c:v>
                </c:pt>
                <c:pt idx="432">
                  <c:v>39920</c:v>
                </c:pt>
                <c:pt idx="433">
                  <c:v>39927</c:v>
                </c:pt>
                <c:pt idx="434">
                  <c:v>39934</c:v>
                </c:pt>
                <c:pt idx="435">
                  <c:v>39941</c:v>
                </c:pt>
                <c:pt idx="436">
                  <c:v>39948</c:v>
                </c:pt>
                <c:pt idx="437">
                  <c:v>39955</c:v>
                </c:pt>
                <c:pt idx="438">
                  <c:v>39962</c:v>
                </c:pt>
                <c:pt idx="439">
                  <c:v>39969</c:v>
                </c:pt>
                <c:pt idx="440">
                  <c:v>39976</c:v>
                </c:pt>
                <c:pt idx="441">
                  <c:v>39983</c:v>
                </c:pt>
                <c:pt idx="442">
                  <c:v>39990</c:v>
                </c:pt>
                <c:pt idx="443">
                  <c:v>39997</c:v>
                </c:pt>
                <c:pt idx="444">
                  <c:v>40004</c:v>
                </c:pt>
                <c:pt idx="445">
                  <c:v>40011</c:v>
                </c:pt>
                <c:pt idx="446">
                  <c:v>40018</c:v>
                </c:pt>
                <c:pt idx="447">
                  <c:v>40025</c:v>
                </c:pt>
                <c:pt idx="448">
                  <c:v>40032</c:v>
                </c:pt>
                <c:pt idx="449">
                  <c:v>40039</c:v>
                </c:pt>
                <c:pt idx="450">
                  <c:v>40046</c:v>
                </c:pt>
                <c:pt idx="451">
                  <c:v>40053</c:v>
                </c:pt>
                <c:pt idx="452">
                  <c:v>40060</c:v>
                </c:pt>
                <c:pt idx="453">
                  <c:v>40067</c:v>
                </c:pt>
                <c:pt idx="454">
                  <c:v>40074</c:v>
                </c:pt>
                <c:pt idx="455">
                  <c:v>40081</c:v>
                </c:pt>
                <c:pt idx="456">
                  <c:v>40088</c:v>
                </c:pt>
                <c:pt idx="457">
                  <c:v>40095</c:v>
                </c:pt>
                <c:pt idx="458">
                  <c:v>40102</c:v>
                </c:pt>
                <c:pt idx="459">
                  <c:v>40109</c:v>
                </c:pt>
                <c:pt idx="460">
                  <c:v>40116</c:v>
                </c:pt>
                <c:pt idx="461">
                  <c:v>40123</c:v>
                </c:pt>
                <c:pt idx="462">
                  <c:v>40130</c:v>
                </c:pt>
                <c:pt idx="463">
                  <c:v>40137</c:v>
                </c:pt>
                <c:pt idx="464">
                  <c:v>40144</c:v>
                </c:pt>
                <c:pt idx="465">
                  <c:v>40151</c:v>
                </c:pt>
                <c:pt idx="466">
                  <c:v>40158</c:v>
                </c:pt>
                <c:pt idx="467">
                  <c:v>40165</c:v>
                </c:pt>
                <c:pt idx="468">
                  <c:v>40172</c:v>
                </c:pt>
                <c:pt idx="469">
                  <c:v>40179</c:v>
                </c:pt>
                <c:pt idx="470">
                  <c:v>40186</c:v>
                </c:pt>
                <c:pt idx="471">
                  <c:v>40193</c:v>
                </c:pt>
                <c:pt idx="472">
                  <c:v>40200</c:v>
                </c:pt>
                <c:pt idx="473">
                  <c:v>40207</c:v>
                </c:pt>
                <c:pt idx="474">
                  <c:v>40214</c:v>
                </c:pt>
                <c:pt idx="475">
                  <c:v>40221</c:v>
                </c:pt>
                <c:pt idx="476">
                  <c:v>40228</c:v>
                </c:pt>
                <c:pt idx="477">
                  <c:v>40235</c:v>
                </c:pt>
                <c:pt idx="478">
                  <c:v>40242</c:v>
                </c:pt>
                <c:pt idx="479">
                  <c:v>40249</c:v>
                </c:pt>
                <c:pt idx="480">
                  <c:v>40256</c:v>
                </c:pt>
                <c:pt idx="481">
                  <c:v>40263</c:v>
                </c:pt>
                <c:pt idx="482">
                  <c:v>40270</c:v>
                </c:pt>
                <c:pt idx="483">
                  <c:v>40277</c:v>
                </c:pt>
                <c:pt idx="484">
                  <c:v>40284</c:v>
                </c:pt>
                <c:pt idx="485">
                  <c:v>40291</c:v>
                </c:pt>
                <c:pt idx="486">
                  <c:v>40298</c:v>
                </c:pt>
                <c:pt idx="487">
                  <c:v>40305</c:v>
                </c:pt>
                <c:pt idx="488">
                  <c:v>40312</c:v>
                </c:pt>
                <c:pt idx="489">
                  <c:v>40319</c:v>
                </c:pt>
                <c:pt idx="490">
                  <c:v>40326</c:v>
                </c:pt>
                <c:pt idx="491">
                  <c:v>40333</c:v>
                </c:pt>
                <c:pt idx="492">
                  <c:v>40340</c:v>
                </c:pt>
                <c:pt idx="493">
                  <c:v>40347</c:v>
                </c:pt>
                <c:pt idx="494">
                  <c:v>40354</c:v>
                </c:pt>
                <c:pt idx="495">
                  <c:v>40361</c:v>
                </c:pt>
                <c:pt idx="496">
                  <c:v>40368</c:v>
                </c:pt>
                <c:pt idx="497">
                  <c:v>40375</c:v>
                </c:pt>
                <c:pt idx="498">
                  <c:v>40382</c:v>
                </c:pt>
                <c:pt idx="499">
                  <c:v>40389</c:v>
                </c:pt>
                <c:pt idx="500">
                  <c:v>40396</c:v>
                </c:pt>
                <c:pt idx="501">
                  <c:v>40403</c:v>
                </c:pt>
                <c:pt idx="502">
                  <c:v>40410</c:v>
                </c:pt>
                <c:pt idx="503">
                  <c:v>40417</c:v>
                </c:pt>
                <c:pt idx="504">
                  <c:v>40424</c:v>
                </c:pt>
                <c:pt idx="505">
                  <c:v>40431</c:v>
                </c:pt>
                <c:pt idx="506">
                  <c:v>40438</c:v>
                </c:pt>
                <c:pt idx="507">
                  <c:v>40445</c:v>
                </c:pt>
                <c:pt idx="508">
                  <c:v>40452</c:v>
                </c:pt>
                <c:pt idx="509">
                  <c:v>40459</c:v>
                </c:pt>
                <c:pt idx="510">
                  <c:v>40466</c:v>
                </c:pt>
                <c:pt idx="511">
                  <c:v>40473</c:v>
                </c:pt>
                <c:pt idx="512">
                  <c:v>40480</c:v>
                </c:pt>
                <c:pt idx="513">
                  <c:v>40487</c:v>
                </c:pt>
                <c:pt idx="514">
                  <c:v>40494</c:v>
                </c:pt>
                <c:pt idx="515">
                  <c:v>40501</c:v>
                </c:pt>
                <c:pt idx="516">
                  <c:v>40508</c:v>
                </c:pt>
                <c:pt idx="517">
                  <c:v>40515</c:v>
                </c:pt>
                <c:pt idx="518">
                  <c:v>40522</c:v>
                </c:pt>
                <c:pt idx="519">
                  <c:v>40529</c:v>
                </c:pt>
                <c:pt idx="520">
                  <c:v>40536</c:v>
                </c:pt>
                <c:pt idx="521">
                  <c:v>40543</c:v>
                </c:pt>
                <c:pt idx="522">
                  <c:v>40550</c:v>
                </c:pt>
                <c:pt idx="523">
                  <c:v>40557</c:v>
                </c:pt>
                <c:pt idx="524">
                  <c:v>40564</c:v>
                </c:pt>
                <c:pt idx="525">
                  <c:v>40571</c:v>
                </c:pt>
                <c:pt idx="526">
                  <c:v>40578</c:v>
                </c:pt>
                <c:pt idx="527">
                  <c:v>40585</c:v>
                </c:pt>
                <c:pt idx="528">
                  <c:v>40592</c:v>
                </c:pt>
                <c:pt idx="529">
                  <c:v>40599</c:v>
                </c:pt>
                <c:pt idx="530">
                  <c:v>40606</c:v>
                </c:pt>
                <c:pt idx="531">
                  <c:v>40613</c:v>
                </c:pt>
                <c:pt idx="532">
                  <c:v>40620</c:v>
                </c:pt>
                <c:pt idx="533">
                  <c:v>40627</c:v>
                </c:pt>
                <c:pt idx="534">
                  <c:v>40634</c:v>
                </c:pt>
                <c:pt idx="535">
                  <c:v>40641</c:v>
                </c:pt>
                <c:pt idx="536">
                  <c:v>40648</c:v>
                </c:pt>
                <c:pt idx="537">
                  <c:v>40655</c:v>
                </c:pt>
                <c:pt idx="538">
                  <c:v>40662</c:v>
                </c:pt>
                <c:pt idx="539">
                  <c:v>40669</c:v>
                </c:pt>
                <c:pt idx="540">
                  <c:v>40676</c:v>
                </c:pt>
                <c:pt idx="541">
                  <c:v>40683</c:v>
                </c:pt>
                <c:pt idx="542">
                  <c:v>40690</c:v>
                </c:pt>
                <c:pt idx="543">
                  <c:v>40697</c:v>
                </c:pt>
                <c:pt idx="544">
                  <c:v>40704</c:v>
                </c:pt>
                <c:pt idx="545">
                  <c:v>40711</c:v>
                </c:pt>
                <c:pt idx="546">
                  <c:v>40718</c:v>
                </c:pt>
                <c:pt idx="547">
                  <c:v>40725</c:v>
                </c:pt>
                <c:pt idx="548">
                  <c:v>40732</c:v>
                </c:pt>
                <c:pt idx="549">
                  <c:v>40739</c:v>
                </c:pt>
                <c:pt idx="550">
                  <c:v>40746</c:v>
                </c:pt>
                <c:pt idx="551">
                  <c:v>40753</c:v>
                </c:pt>
                <c:pt idx="552">
                  <c:v>40760</c:v>
                </c:pt>
                <c:pt idx="553">
                  <c:v>40767</c:v>
                </c:pt>
                <c:pt idx="554">
                  <c:v>40774</c:v>
                </c:pt>
                <c:pt idx="555">
                  <c:v>40781</c:v>
                </c:pt>
                <c:pt idx="556">
                  <c:v>40788</c:v>
                </c:pt>
                <c:pt idx="557">
                  <c:v>40795</c:v>
                </c:pt>
                <c:pt idx="558">
                  <c:v>40802</c:v>
                </c:pt>
                <c:pt idx="559">
                  <c:v>40809</c:v>
                </c:pt>
                <c:pt idx="560">
                  <c:v>40816</c:v>
                </c:pt>
                <c:pt idx="561">
                  <c:v>40823</c:v>
                </c:pt>
                <c:pt idx="562">
                  <c:v>40830</c:v>
                </c:pt>
                <c:pt idx="563">
                  <c:v>40837</c:v>
                </c:pt>
                <c:pt idx="564">
                  <c:v>40844</c:v>
                </c:pt>
                <c:pt idx="565">
                  <c:v>40851</c:v>
                </c:pt>
                <c:pt idx="566">
                  <c:v>40858</c:v>
                </c:pt>
                <c:pt idx="567">
                  <c:v>40865</c:v>
                </c:pt>
                <c:pt idx="568">
                  <c:v>40872</c:v>
                </c:pt>
                <c:pt idx="569">
                  <c:v>40879</c:v>
                </c:pt>
                <c:pt idx="570">
                  <c:v>40886</c:v>
                </c:pt>
                <c:pt idx="571">
                  <c:v>40893</c:v>
                </c:pt>
                <c:pt idx="572">
                  <c:v>40900</c:v>
                </c:pt>
                <c:pt idx="573">
                  <c:v>40907</c:v>
                </c:pt>
                <c:pt idx="574">
                  <c:v>40914</c:v>
                </c:pt>
                <c:pt idx="575">
                  <c:v>40921</c:v>
                </c:pt>
                <c:pt idx="576">
                  <c:v>40928</c:v>
                </c:pt>
                <c:pt idx="577">
                  <c:v>40935</c:v>
                </c:pt>
                <c:pt idx="578">
                  <c:v>40942</c:v>
                </c:pt>
                <c:pt idx="579">
                  <c:v>40949</c:v>
                </c:pt>
                <c:pt idx="580">
                  <c:v>40956</c:v>
                </c:pt>
                <c:pt idx="581">
                  <c:v>40963</c:v>
                </c:pt>
                <c:pt idx="582">
                  <c:v>40970</c:v>
                </c:pt>
                <c:pt idx="583">
                  <c:v>40977</c:v>
                </c:pt>
                <c:pt idx="584">
                  <c:v>40984</c:v>
                </c:pt>
                <c:pt idx="585">
                  <c:v>40991</c:v>
                </c:pt>
                <c:pt idx="586">
                  <c:v>40998</c:v>
                </c:pt>
                <c:pt idx="587">
                  <c:v>41005</c:v>
                </c:pt>
                <c:pt idx="588">
                  <c:v>41012</c:v>
                </c:pt>
                <c:pt idx="589">
                  <c:v>41019</c:v>
                </c:pt>
                <c:pt idx="590">
                  <c:v>41026</c:v>
                </c:pt>
                <c:pt idx="591">
                  <c:v>41033</c:v>
                </c:pt>
                <c:pt idx="592">
                  <c:v>41040</c:v>
                </c:pt>
                <c:pt idx="593">
                  <c:v>41047</c:v>
                </c:pt>
                <c:pt idx="594">
                  <c:v>41054</c:v>
                </c:pt>
                <c:pt idx="595">
                  <c:v>41061</c:v>
                </c:pt>
                <c:pt idx="596">
                  <c:v>41068</c:v>
                </c:pt>
                <c:pt idx="597">
                  <c:v>41075</c:v>
                </c:pt>
                <c:pt idx="598">
                  <c:v>41082</c:v>
                </c:pt>
                <c:pt idx="599">
                  <c:v>41089</c:v>
                </c:pt>
                <c:pt idx="600">
                  <c:v>41096</c:v>
                </c:pt>
                <c:pt idx="601">
                  <c:v>41103</c:v>
                </c:pt>
                <c:pt idx="602">
                  <c:v>41110</c:v>
                </c:pt>
                <c:pt idx="603">
                  <c:v>41117</c:v>
                </c:pt>
                <c:pt idx="604">
                  <c:v>41124</c:v>
                </c:pt>
                <c:pt idx="605">
                  <c:v>41131</c:v>
                </c:pt>
                <c:pt idx="606">
                  <c:v>41138</c:v>
                </c:pt>
                <c:pt idx="607">
                  <c:v>41145</c:v>
                </c:pt>
                <c:pt idx="608">
                  <c:v>41152</c:v>
                </c:pt>
                <c:pt idx="609">
                  <c:v>41159</c:v>
                </c:pt>
                <c:pt idx="610">
                  <c:v>41166</c:v>
                </c:pt>
                <c:pt idx="611">
                  <c:v>41173</c:v>
                </c:pt>
                <c:pt idx="612">
                  <c:v>41180</c:v>
                </c:pt>
                <c:pt idx="613">
                  <c:v>41187</c:v>
                </c:pt>
                <c:pt idx="614">
                  <c:v>41194</c:v>
                </c:pt>
                <c:pt idx="615">
                  <c:v>41201</c:v>
                </c:pt>
                <c:pt idx="616">
                  <c:v>41208</c:v>
                </c:pt>
                <c:pt idx="617">
                  <c:v>41215</c:v>
                </c:pt>
                <c:pt idx="618">
                  <c:v>41222</c:v>
                </c:pt>
                <c:pt idx="619">
                  <c:v>41229</c:v>
                </c:pt>
                <c:pt idx="620">
                  <c:v>41236</c:v>
                </c:pt>
                <c:pt idx="621">
                  <c:v>41243</c:v>
                </c:pt>
                <c:pt idx="622">
                  <c:v>41250</c:v>
                </c:pt>
                <c:pt idx="623">
                  <c:v>41257</c:v>
                </c:pt>
                <c:pt idx="624">
                  <c:v>41264</c:v>
                </c:pt>
                <c:pt idx="625">
                  <c:v>41271</c:v>
                </c:pt>
                <c:pt idx="626">
                  <c:v>41278</c:v>
                </c:pt>
                <c:pt idx="627">
                  <c:v>41285</c:v>
                </c:pt>
                <c:pt idx="628">
                  <c:v>41292</c:v>
                </c:pt>
                <c:pt idx="629">
                  <c:v>41299</c:v>
                </c:pt>
                <c:pt idx="630">
                  <c:v>41306</c:v>
                </c:pt>
                <c:pt idx="631">
                  <c:v>41313</c:v>
                </c:pt>
                <c:pt idx="632">
                  <c:v>41320</c:v>
                </c:pt>
                <c:pt idx="633">
                  <c:v>41327</c:v>
                </c:pt>
                <c:pt idx="634">
                  <c:v>41334</c:v>
                </c:pt>
                <c:pt idx="635">
                  <c:v>41341</c:v>
                </c:pt>
                <c:pt idx="636">
                  <c:v>41348</c:v>
                </c:pt>
                <c:pt idx="637">
                  <c:v>41355</c:v>
                </c:pt>
                <c:pt idx="638">
                  <c:v>41362</c:v>
                </c:pt>
                <c:pt idx="639">
                  <c:v>41369</c:v>
                </c:pt>
                <c:pt idx="640">
                  <c:v>41376</c:v>
                </c:pt>
                <c:pt idx="641">
                  <c:v>41383</c:v>
                </c:pt>
                <c:pt idx="642">
                  <c:v>41390</c:v>
                </c:pt>
                <c:pt idx="643">
                  <c:v>41397</c:v>
                </c:pt>
                <c:pt idx="644">
                  <c:v>41404</c:v>
                </c:pt>
                <c:pt idx="645">
                  <c:v>41411</c:v>
                </c:pt>
                <c:pt idx="646">
                  <c:v>41418</c:v>
                </c:pt>
                <c:pt idx="647">
                  <c:v>41425</c:v>
                </c:pt>
                <c:pt idx="648">
                  <c:v>41432</c:v>
                </c:pt>
                <c:pt idx="649">
                  <c:v>41439</c:v>
                </c:pt>
                <c:pt idx="650">
                  <c:v>41446</c:v>
                </c:pt>
                <c:pt idx="651">
                  <c:v>41453</c:v>
                </c:pt>
                <c:pt idx="652">
                  <c:v>41460</c:v>
                </c:pt>
                <c:pt idx="653">
                  <c:v>41467</c:v>
                </c:pt>
                <c:pt idx="654">
                  <c:v>41474</c:v>
                </c:pt>
                <c:pt idx="655">
                  <c:v>41481</c:v>
                </c:pt>
                <c:pt idx="656">
                  <c:v>41488</c:v>
                </c:pt>
                <c:pt idx="657">
                  <c:v>41495</c:v>
                </c:pt>
                <c:pt idx="658">
                  <c:v>41502</c:v>
                </c:pt>
                <c:pt idx="659">
                  <c:v>41509</c:v>
                </c:pt>
                <c:pt idx="660">
                  <c:v>41516</c:v>
                </c:pt>
                <c:pt idx="661">
                  <c:v>41523</c:v>
                </c:pt>
                <c:pt idx="662">
                  <c:v>41530</c:v>
                </c:pt>
                <c:pt idx="663">
                  <c:v>41537</c:v>
                </c:pt>
                <c:pt idx="664">
                  <c:v>41544</c:v>
                </c:pt>
                <c:pt idx="665">
                  <c:v>41551</c:v>
                </c:pt>
                <c:pt idx="666">
                  <c:v>41558</c:v>
                </c:pt>
                <c:pt idx="667">
                  <c:v>41565</c:v>
                </c:pt>
                <c:pt idx="668">
                  <c:v>41572</c:v>
                </c:pt>
                <c:pt idx="669">
                  <c:v>41579</c:v>
                </c:pt>
                <c:pt idx="670">
                  <c:v>41586</c:v>
                </c:pt>
                <c:pt idx="671">
                  <c:v>41593</c:v>
                </c:pt>
                <c:pt idx="672">
                  <c:v>41600</c:v>
                </c:pt>
                <c:pt idx="673">
                  <c:v>41607</c:v>
                </c:pt>
                <c:pt idx="674">
                  <c:v>41614</c:v>
                </c:pt>
                <c:pt idx="675">
                  <c:v>41621</c:v>
                </c:pt>
                <c:pt idx="676">
                  <c:v>41628</c:v>
                </c:pt>
                <c:pt idx="677">
                  <c:v>41635</c:v>
                </c:pt>
                <c:pt idx="678">
                  <c:v>41642</c:v>
                </c:pt>
                <c:pt idx="679">
                  <c:v>41649</c:v>
                </c:pt>
                <c:pt idx="680">
                  <c:v>41656</c:v>
                </c:pt>
                <c:pt idx="681">
                  <c:v>41663</c:v>
                </c:pt>
                <c:pt idx="682">
                  <c:v>41670</c:v>
                </c:pt>
                <c:pt idx="683">
                  <c:v>41677</c:v>
                </c:pt>
                <c:pt idx="684">
                  <c:v>41684</c:v>
                </c:pt>
                <c:pt idx="685">
                  <c:v>41691</c:v>
                </c:pt>
                <c:pt idx="686">
                  <c:v>41698</c:v>
                </c:pt>
                <c:pt idx="687">
                  <c:v>41705</c:v>
                </c:pt>
                <c:pt idx="688">
                  <c:v>41712</c:v>
                </c:pt>
                <c:pt idx="689">
                  <c:v>41719</c:v>
                </c:pt>
                <c:pt idx="690">
                  <c:v>41726</c:v>
                </c:pt>
                <c:pt idx="691">
                  <c:v>41733</c:v>
                </c:pt>
                <c:pt idx="692">
                  <c:v>41740</c:v>
                </c:pt>
                <c:pt idx="693">
                  <c:v>41747</c:v>
                </c:pt>
                <c:pt idx="694">
                  <c:v>41754</c:v>
                </c:pt>
                <c:pt idx="695">
                  <c:v>41761</c:v>
                </c:pt>
                <c:pt idx="696">
                  <c:v>41768</c:v>
                </c:pt>
                <c:pt idx="697">
                  <c:v>41775</c:v>
                </c:pt>
                <c:pt idx="698">
                  <c:v>41782</c:v>
                </c:pt>
              </c:numCache>
            </c:numRef>
          </c:cat>
          <c:val>
            <c:numRef>
              <c:f>Hoja1!$B$8:$B$706</c:f>
              <c:numCache>
                <c:formatCode>0.0</c:formatCode>
                <c:ptCount val="699"/>
                <c:pt idx="0">
                  <c:v>0.75600000000000289</c:v>
                </c:pt>
                <c:pt idx="1">
                  <c:v>0.59200000000000053</c:v>
                </c:pt>
                <c:pt idx="2">
                  <c:v>0.45300000000000001</c:v>
                </c:pt>
                <c:pt idx="3">
                  <c:v>0.40200000000000002</c:v>
                </c:pt>
                <c:pt idx="4">
                  <c:v>0.36600000000000038</c:v>
                </c:pt>
                <c:pt idx="5">
                  <c:v>0.28500000000000031</c:v>
                </c:pt>
                <c:pt idx="6">
                  <c:v>0.30400000000000038</c:v>
                </c:pt>
                <c:pt idx="7">
                  <c:v>0.43400000000000127</c:v>
                </c:pt>
                <c:pt idx="8">
                  <c:v>0.41800000000000032</c:v>
                </c:pt>
                <c:pt idx="9">
                  <c:v>0.37000000000000038</c:v>
                </c:pt>
                <c:pt idx="10">
                  <c:v>0.52500000000000002</c:v>
                </c:pt>
                <c:pt idx="11">
                  <c:v>0.66300000000000325</c:v>
                </c:pt>
                <c:pt idx="12">
                  <c:v>0.65100000000000313</c:v>
                </c:pt>
                <c:pt idx="13">
                  <c:v>0.84200000000000064</c:v>
                </c:pt>
                <c:pt idx="14">
                  <c:v>0.78800000000000003</c:v>
                </c:pt>
                <c:pt idx="15">
                  <c:v>0.68900000000000117</c:v>
                </c:pt>
                <c:pt idx="16">
                  <c:v>0.65600000000000325</c:v>
                </c:pt>
                <c:pt idx="17">
                  <c:v>0.48800000000000032</c:v>
                </c:pt>
                <c:pt idx="18">
                  <c:v>0.40800000000000008</c:v>
                </c:pt>
                <c:pt idx="19">
                  <c:v>0.43800000000000128</c:v>
                </c:pt>
                <c:pt idx="20">
                  <c:v>0.39900000000000163</c:v>
                </c:pt>
                <c:pt idx="21">
                  <c:v>0.35500000000000032</c:v>
                </c:pt>
                <c:pt idx="22">
                  <c:v>0.27600000000000002</c:v>
                </c:pt>
                <c:pt idx="23">
                  <c:v>0.34200000000000069</c:v>
                </c:pt>
                <c:pt idx="24">
                  <c:v>0.33100000000000163</c:v>
                </c:pt>
                <c:pt idx="25">
                  <c:v>0.29300000000000032</c:v>
                </c:pt>
                <c:pt idx="26">
                  <c:v>0.26</c:v>
                </c:pt>
                <c:pt idx="27">
                  <c:v>0.31500000000000128</c:v>
                </c:pt>
                <c:pt idx="28">
                  <c:v>0.32200000000000145</c:v>
                </c:pt>
                <c:pt idx="29">
                  <c:v>0.29400000000000032</c:v>
                </c:pt>
                <c:pt idx="30">
                  <c:v>0.20500000000000004</c:v>
                </c:pt>
                <c:pt idx="31">
                  <c:v>0.21300000000000024</c:v>
                </c:pt>
                <c:pt idx="32">
                  <c:v>0.25</c:v>
                </c:pt>
                <c:pt idx="33">
                  <c:v>0.26700000000000002</c:v>
                </c:pt>
                <c:pt idx="34">
                  <c:v>0.25800000000000001</c:v>
                </c:pt>
                <c:pt idx="35">
                  <c:v>0.38300000000000145</c:v>
                </c:pt>
                <c:pt idx="36">
                  <c:v>0.81299999999999994</c:v>
                </c:pt>
                <c:pt idx="37">
                  <c:v>1.1299999999999943</c:v>
                </c:pt>
                <c:pt idx="38">
                  <c:v>0.87500000000000266</c:v>
                </c:pt>
                <c:pt idx="39">
                  <c:v>0.84800000000000064</c:v>
                </c:pt>
                <c:pt idx="40">
                  <c:v>0.78300000000000003</c:v>
                </c:pt>
                <c:pt idx="41">
                  <c:v>0.77100000000000224</c:v>
                </c:pt>
                <c:pt idx="42">
                  <c:v>0.65200000000000324</c:v>
                </c:pt>
                <c:pt idx="43">
                  <c:v>0.69500000000000117</c:v>
                </c:pt>
                <c:pt idx="44">
                  <c:v>0.6430000000000029</c:v>
                </c:pt>
                <c:pt idx="45">
                  <c:v>0.60100000000000064</c:v>
                </c:pt>
                <c:pt idx="46">
                  <c:v>0.60000000000000064</c:v>
                </c:pt>
                <c:pt idx="47">
                  <c:v>0.66300000000000325</c:v>
                </c:pt>
                <c:pt idx="48">
                  <c:v>0.6350000000000029</c:v>
                </c:pt>
                <c:pt idx="49">
                  <c:v>0.72500000000000064</c:v>
                </c:pt>
                <c:pt idx="50">
                  <c:v>0.72000000000000064</c:v>
                </c:pt>
                <c:pt idx="51">
                  <c:v>0.58500000000000052</c:v>
                </c:pt>
                <c:pt idx="52">
                  <c:v>0.56100000000000005</c:v>
                </c:pt>
                <c:pt idx="53">
                  <c:v>0.44300000000000039</c:v>
                </c:pt>
                <c:pt idx="54">
                  <c:v>0.43300000000000038</c:v>
                </c:pt>
                <c:pt idx="55">
                  <c:v>0.41800000000000032</c:v>
                </c:pt>
                <c:pt idx="56">
                  <c:v>0.41400000000000031</c:v>
                </c:pt>
                <c:pt idx="57">
                  <c:v>0.47200000000000031</c:v>
                </c:pt>
                <c:pt idx="58">
                  <c:v>0.39400000000000163</c:v>
                </c:pt>
                <c:pt idx="59">
                  <c:v>0.41800000000000032</c:v>
                </c:pt>
                <c:pt idx="60">
                  <c:v>0.37500000000000128</c:v>
                </c:pt>
                <c:pt idx="61">
                  <c:v>0.36800000000000038</c:v>
                </c:pt>
                <c:pt idx="62">
                  <c:v>0.36100000000000032</c:v>
                </c:pt>
                <c:pt idx="63">
                  <c:v>0.33700000000000163</c:v>
                </c:pt>
                <c:pt idx="64">
                  <c:v>0.34500000000000069</c:v>
                </c:pt>
                <c:pt idx="65">
                  <c:v>0.38800000000000145</c:v>
                </c:pt>
                <c:pt idx="66">
                  <c:v>0.36600000000000038</c:v>
                </c:pt>
                <c:pt idx="67">
                  <c:v>0.27100000000000002</c:v>
                </c:pt>
                <c:pt idx="68">
                  <c:v>0.24400000000000024</c:v>
                </c:pt>
                <c:pt idx="69">
                  <c:v>0.20300000000000001</c:v>
                </c:pt>
                <c:pt idx="70">
                  <c:v>0.2230000000000002</c:v>
                </c:pt>
                <c:pt idx="71">
                  <c:v>0.20700000000000021</c:v>
                </c:pt>
                <c:pt idx="72">
                  <c:v>0.22800000000000023</c:v>
                </c:pt>
                <c:pt idx="73">
                  <c:v>0.24500000000000041</c:v>
                </c:pt>
                <c:pt idx="74">
                  <c:v>0.33900000000000163</c:v>
                </c:pt>
                <c:pt idx="75">
                  <c:v>0.34900000000000087</c:v>
                </c:pt>
                <c:pt idx="76">
                  <c:v>0.42800000000000032</c:v>
                </c:pt>
                <c:pt idx="77">
                  <c:v>0.59200000000000053</c:v>
                </c:pt>
                <c:pt idx="78">
                  <c:v>0.59000000000000052</c:v>
                </c:pt>
                <c:pt idx="79">
                  <c:v>0.64800000000000291</c:v>
                </c:pt>
                <c:pt idx="80">
                  <c:v>0.7660000000000029</c:v>
                </c:pt>
                <c:pt idx="81">
                  <c:v>0.94799999999999995</c:v>
                </c:pt>
                <c:pt idx="82">
                  <c:v>0.85300000000000065</c:v>
                </c:pt>
                <c:pt idx="83">
                  <c:v>1.0049999999999943</c:v>
                </c:pt>
                <c:pt idx="84">
                  <c:v>0.90100000000000002</c:v>
                </c:pt>
                <c:pt idx="85">
                  <c:v>0.84300000000000064</c:v>
                </c:pt>
                <c:pt idx="86">
                  <c:v>0.79300000000000004</c:v>
                </c:pt>
                <c:pt idx="87">
                  <c:v>0.9</c:v>
                </c:pt>
                <c:pt idx="88">
                  <c:v>0.83100000000000063</c:v>
                </c:pt>
                <c:pt idx="89">
                  <c:v>0.87700000000000289</c:v>
                </c:pt>
                <c:pt idx="90">
                  <c:v>0.96800000000000064</c:v>
                </c:pt>
                <c:pt idx="91">
                  <c:v>1.0029999999999943</c:v>
                </c:pt>
                <c:pt idx="92">
                  <c:v>1.077</c:v>
                </c:pt>
                <c:pt idx="93">
                  <c:v>1.026</c:v>
                </c:pt>
                <c:pt idx="94">
                  <c:v>0.97100000000000064</c:v>
                </c:pt>
                <c:pt idx="95">
                  <c:v>0.92</c:v>
                </c:pt>
                <c:pt idx="96">
                  <c:v>0.84900000000000064</c:v>
                </c:pt>
                <c:pt idx="97">
                  <c:v>0.7650000000000029</c:v>
                </c:pt>
                <c:pt idx="98">
                  <c:v>0.6390000000000029</c:v>
                </c:pt>
                <c:pt idx="99">
                  <c:v>0.61000000000000065</c:v>
                </c:pt>
                <c:pt idx="100">
                  <c:v>0.66300000000000325</c:v>
                </c:pt>
                <c:pt idx="101">
                  <c:v>0.60600000000000065</c:v>
                </c:pt>
                <c:pt idx="102">
                  <c:v>0.57800000000000062</c:v>
                </c:pt>
                <c:pt idx="103">
                  <c:v>0.59700000000000053</c:v>
                </c:pt>
                <c:pt idx="104">
                  <c:v>0.77900000000000236</c:v>
                </c:pt>
                <c:pt idx="105">
                  <c:v>0.60500000000000065</c:v>
                </c:pt>
                <c:pt idx="106">
                  <c:v>0.52900000000000003</c:v>
                </c:pt>
                <c:pt idx="107">
                  <c:v>0.57900000000000063</c:v>
                </c:pt>
                <c:pt idx="108">
                  <c:v>0.63300000000000289</c:v>
                </c:pt>
                <c:pt idx="109">
                  <c:v>0.6400000000000029</c:v>
                </c:pt>
                <c:pt idx="110">
                  <c:v>0.6420000000000029</c:v>
                </c:pt>
                <c:pt idx="111">
                  <c:v>0.55700000000000005</c:v>
                </c:pt>
                <c:pt idx="112">
                  <c:v>0.49400000000000038</c:v>
                </c:pt>
                <c:pt idx="113">
                  <c:v>0.48600000000000032</c:v>
                </c:pt>
                <c:pt idx="114">
                  <c:v>0.52</c:v>
                </c:pt>
                <c:pt idx="115">
                  <c:v>0.55700000000000005</c:v>
                </c:pt>
                <c:pt idx="116">
                  <c:v>0.47400000000000031</c:v>
                </c:pt>
                <c:pt idx="117">
                  <c:v>0.42900000000000038</c:v>
                </c:pt>
                <c:pt idx="118">
                  <c:v>0.33900000000000163</c:v>
                </c:pt>
                <c:pt idx="119">
                  <c:v>0.20500000000000004</c:v>
                </c:pt>
                <c:pt idx="120">
                  <c:v>0.13700000000000001</c:v>
                </c:pt>
                <c:pt idx="121">
                  <c:v>6.3000000000000014E-2</c:v>
                </c:pt>
                <c:pt idx="122">
                  <c:v>2.2000000000000061E-2</c:v>
                </c:pt>
                <c:pt idx="123">
                  <c:v>4.3000000000000003E-2</c:v>
                </c:pt>
                <c:pt idx="124">
                  <c:v>0.13500000000000001</c:v>
                </c:pt>
                <c:pt idx="125">
                  <c:v>0.11300000000000009</c:v>
                </c:pt>
                <c:pt idx="126">
                  <c:v>0.12400000000000012</c:v>
                </c:pt>
                <c:pt idx="127">
                  <c:v>8.6000000000000063E-2</c:v>
                </c:pt>
                <c:pt idx="128">
                  <c:v>6.000000000000013E-2</c:v>
                </c:pt>
                <c:pt idx="129">
                  <c:v>5.4000000000000131E-2</c:v>
                </c:pt>
                <c:pt idx="130">
                  <c:v>9.8000000000000531E-2</c:v>
                </c:pt>
                <c:pt idx="131">
                  <c:v>2.9000000000000043E-2</c:v>
                </c:pt>
                <c:pt idx="132">
                  <c:v>-2.0000000000000052E-2</c:v>
                </c:pt>
                <c:pt idx="133">
                  <c:v>-1.4000000000000005E-2</c:v>
                </c:pt>
                <c:pt idx="134">
                  <c:v>0.14500000000000021</c:v>
                </c:pt>
                <c:pt idx="135">
                  <c:v>0.20500000000000004</c:v>
                </c:pt>
                <c:pt idx="136">
                  <c:v>0.14100000000000001</c:v>
                </c:pt>
                <c:pt idx="137">
                  <c:v>3.0000000000000068E-2</c:v>
                </c:pt>
                <c:pt idx="138">
                  <c:v>-5.0000000000000192E-3</c:v>
                </c:pt>
                <c:pt idx="139">
                  <c:v>-1.2999999999999998E-2</c:v>
                </c:pt>
                <c:pt idx="140">
                  <c:v>-5.0000000000000093E-2</c:v>
                </c:pt>
                <c:pt idx="141">
                  <c:v>-0.13100000000000001</c:v>
                </c:pt>
                <c:pt idx="142">
                  <c:v>-0.10600000000000002</c:v>
                </c:pt>
                <c:pt idx="143">
                  <c:v>-8.1000000000000044E-2</c:v>
                </c:pt>
                <c:pt idx="144">
                  <c:v>-0.129</c:v>
                </c:pt>
                <c:pt idx="145">
                  <c:v>-0.21600000000000041</c:v>
                </c:pt>
                <c:pt idx="146">
                  <c:v>-0.26</c:v>
                </c:pt>
                <c:pt idx="147">
                  <c:v>-0.32600000000000146</c:v>
                </c:pt>
                <c:pt idx="148">
                  <c:v>-0.31600000000000134</c:v>
                </c:pt>
                <c:pt idx="149">
                  <c:v>-0.31900000000000145</c:v>
                </c:pt>
                <c:pt idx="150">
                  <c:v>-0.29000000000000031</c:v>
                </c:pt>
                <c:pt idx="151">
                  <c:v>-0.36200000000000032</c:v>
                </c:pt>
                <c:pt idx="152">
                  <c:v>-0.32700000000000146</c:v>
                </c:pt>
                <c:pt idx="153">
                  <c:v>-0.35500000000000032</c:v>
                </c:pt>
                <c:pt idx="154">
                  <c:v>-0.35800000000000032</c:v>
                </c:pt>
                <c:pt idx="155">
                  <c:v>-0.31900000000000145</c:v>
                </c:pt>
                <c:pt idx="156">
                  <c:v>-0.34600000000000081</c:v>
                </c:pt>
                <c:pt idx="157">
                  <c:v>-0.43300000000000038</c:v>
                </c:pt>
                <c:pt idx="158">
                  <c:v>-0.48200000000000032</c:v>
                </c:pt>
                <c:pt idx="159">
                  <c:v>-0.51900000000000002</c:v>
                </c:pt>
                <c:pt idx="160">
                  <c:v>-0.46500000000000002</c:v>
                </c:pt>
                <c:pt idx="161">
                  <c:v>-0.46200000000000002</c:v>
                </c:pt>
                <c:pt idx="162">
                  <c:v>-0.57099999999999995</c:v>
                </c:pt>
                <c:pt idx="163">
                  <c:v>-0.62300000000000255</c:v>
                </c:pt>
                <c:pt idx="164">
                  <c:v>-0.65600000000000325</c:v>
                </c:pt>
                <c:pt idx="165">
                  <c:v>-0.70900000000000063</c:v>
                </c:pt>
                <c:pt idx="166">
                  <c:v>-0.62100000000000255</c:v>
                </c:pt>
                <c:pt idx="167">
                  <c:v>-0.59000000000000052</c:v>
                </c:pt>
                <c:pt idx="168">
                  <c:v>-0.56799999999999995</c:v>
                </c:pt>
                <c:pt idx="169">
                  <c:v>-0.62800000000000289</c:v>
                </c:pt>
                <c:pt idx="170">
                  <c:v>-0.59500000000000053</c:v>
                </c:pt>
                <c:pt idx="171">
                  <c:v>-0.58800000000000052</c:v>
                </c:pt>
                <c:pt idx="172">
                  <c:v>-0.58000000000000052</c:v>
                </c:pt>
                <c:pt idx="173">
                  <c:v>-0.52700000000000002</c:v>
                </c:pt>
                <c:pt idx="174">
                  <c:v>-0.49300000000000038</c:v>
                </c:pt>
                <c:pt idx="175">
                  <c:v>-0.49400000000000038</c:v>
                </c:pt>
                <c:pt idx="176">
                  <c:v>-0.52300000000000002</c:v>
                </c:pt>
                <c:pt idx="177">
                  <c:v>-0.60300000000000065</c:v>
                </c:pt>
                <c:pt idx="178">
                  <c:v>-0.59800000000000053</c:v>
                </c:pt>
                <c:pt idx="179">
                  <c:v>-0.69300000000000117</c:v>
                </c:pt>
                <c:pt idx="180">
                  <c:v>-0.60800000000000065</c:v>
                </c:pt>
                <c:pt idx="181">
                  <c:v>-0.61300000000000165</c:v>
                </c:pt>
                <c:pt idx="182">
                  <c:v>-0.60400000000000065</c:v>
                </c:pt>
                <c:pt idx="183">
                  <c:v>-0.60100000000000064</c:v>
                </c:pt>
                <c:pt idx="184">
                  <c:v>-0.63000000000000289</c:v>
                </c:pt>
                <c:pt idx="185">
                  <c:v>-0.63000000000000289</c:v>
                </c:pt>
                <c:pt idx="186">
                  <c:v>-0.63000000000000289</c:v>
                </c:pt>
                <c:pt idx="187">
                  <c:v>-0.57199999999999995</c:v>
                </c:pt>
                <c:pt idx="188">
                  <c:v>-0.60200000000000065</c:v>
                </c:pt>
                <c:pt idx="189">
                  <c:v>-0.60800000000000065</c:v>
                </c:pt>
                <c:pt idx="190">
                  <c:v>-0.6440000000000029</c:v>
                </c:pt>
                <c:pt idx="191">
                  <c:v>-0.67600000000000326</c:v>
                </c:pt>
                <c:pt idx="192">
                  <c:v>-0.72700000000000065</c:v>
                </c:pt>
                <c:pt idx="193">
                  <c:v>-0.73700000000000065</c:v>
                </c:pt>
                <c:pt idx="194">
                  <c:v>-0.73300000000000065</c:v>
                </c:pt>
                <c:pt idx="195">
                  <c:v>-0.73900000000000254</c:v>
                </c:pt>
                <c:pt idx="196">
                  <c:v>-0.69500000000000117</c:v>
                </c:pt>
                <c:pt idx="197">
                  <c:v>-0.70200000000000062</c:v>
                </c:pt>
                <c:pt idx="198">
                  <c:v>-0.75800000000000289</c:v>
                </c:pt>
                <c:pt idx="199">
                  <c:v>-0.75700000000000289</c:v>
                </c:pt>
                <c:pt idx="200">
                  <c:v>-0.82099999999999995</c:v>
                </c:pt>
                <c:pt idx="201">
                  <c:v>-0.91300000000000003</c:v>
                </c:pt>
                <c:pt idx="202">
                  <c:v>-0.93600000000000005</c:v>
                </c:pt>
                <c:pt idx="203">
                  <c:v>-1.002</c:v>
                </c:pt>
                <c:pt idx="204">
                  <c:v>-0.93799999999999994</c:v>
                </c:pt>
                <c:pt idx="205">
                  <c:v>-0.99399999999999999</c:v>
                </c:pt>
                <c:pt idx="206">
                  <c:v>-0.97700000000000065</c:v>
                </c:pt>
                <c:pt idx="207">
                  <c:v>-1.0009999999999943</c:v>
                </c:pt>
                <c:pt idx="208">
                  <c:v>-0.999</c:v>
                </c:pt>
                <c:pt idx="209">
                  <c:v>-0.94199999999999995</c:v>
                </c:pt>
                <c:pt idx="210">
                  <c:v>-0.97600000000000064</c:v>
                </c:pt>
                <c:pt idx="211">
                  <c:v>-0.95900000000000063</c:v>
                </c:pt>
                <c:pt idx="212">
                  <c:v>-0.95200000000000062</c:v>
                </c:pt>
                <c:pt idx="213">
                  <c:v>-1.0129999999999943</c:v>
                </c:pt>
                <c:pt idx="214">
                  <c:v>-1.054</c:v>
                </c:pt>
                <c:pt idx="215">
                  <c:v>-1.0900000000000001</c:v>
                </c:pt>
                <c:pt idx="216">
                  <c:v>-1.123</c:v>
                </c:pt>
                <c:pt idx="217">
                  <c:v>-1.0880000000000001</c:v>
                </c:pt>
                <c:pt idx="218">
                  <c:v>-1.093</c:v>
                </c:pt>
                <c:pt idx="219">
                  <c:v>-1.0209999999999944</c:v>
                </c:pt>
                <c:pt idx="220">
                  <c:v>-0.97400000000000064</c:v>
                </c:pt>
                <c:pt idx="221">
                  <c:v>-0.91900000000000004</c:v>
                </c:pt>
                <c:pt idx="222">
                  <c:v>-0.92900000000000005</c:v>
                </c:pt>
                <c:pt idx="223">
                  <c:v>-0.8900000000000009</c:v>
                </c:pt>
                <c:pt idx="224">
                  <c:v>-0.88200000000000078</c:v>
                </c:pt>
                <c:pt idx="225">
                  <c:v>-0.87200000000000255</c:v>
                </c:pt>
                <c:pt idx="226">
                  <c:v>-0.82700000000000062</c:v>
                </c:pt>
                <c:pt idx="227">
                  <c:v>-0.77400000000000224</c:v>
                </c:pt>
                <c:pt idx="228">
                  <c:v>-0.72400000000000064</c:v>
                </c:pt>
                <c:pt idx="229">
                  <c:v>-0.83900000000000063</c:v>
                </c:pt>
                <c:pt idx="230">
                  <c:v>-0.84400000000000064</c:v>
                </c:pt>
                <c:pt idx="231">
                  <c:v>-0.83100000000000063</c:v>
                </c:pt>
                <c:pt idx="232">
                  <c:v>-0.83000000000000063</c:v>
                </c:pt>
                <c:pt idx="233">
                  <c:v>-0.84500000000000064</c:v>
                </c:pt>
                <c:pt idx="234">
                  <c:v>-0.86600000000000255</c:v>
                </c:pt>
                <c:pt idx="235">
                  <c:v>-0.82000000000000062</c:v>
                </c:pt>
                <c:pt idx="236">
                  <c:v>-0.88200000000000078</c:v>
                </c:pt>
                <c:pt idx="237">
                  <c:v>-0.94299999999999995</c:v>
                </c:pt>
                <c:pt idx="238">
                  <c:v>-1.006</c:v>
                </c:pt>
                <c:pt idx="239">
                  <c:v>-0.97800000000000065</c:v>
                </c:pt>
                <c:pt idx="240">
                  <c:v>-0.97000000000000064</c:v>
                </c:pt>
                <c:pt idx="241">
                  <c:v>-0.95200000000000062</c:v>
                </c:pt>
                <c:pt idx="242">
                  <c:v>-0.95900000000000063</c:v>
                </c:pt>
                <c:pt idx="243">
                  <c:v>-0.90800000000000003</c:v>
                </c:pt>
                <c:pt idx="244">
                  <c:v>-0.93799999999999994</c:v>
                </c:pt>
                <c:pt idx="245">
                  <c:v>-0.9</c:v>
                </c:pt>
                <c:pt idx="246">
                  <c:v>-0.86500000000000254</c:v>
                </c:pt>
                <c:pt idx="247">
                  <c:v>-0.84200000000000064</c:v>
                </c:pt>
                <c:pt idx="248">
                  <c:v>-0.79200000000000004</c:v>
                </c:pt>
                <c:pt idx="249">
                  <c:v>-0.77200000000000224</c:v>
                </c:pt>
                <c:pt idx="250">
                  <c:v>-0.84800000000000064</c:v>
                </c:pt>
                <c:pt idx="251">
                  <c:v>-0.85400000000000065</c:v>
                </c:pt>
                <c:pt idx="252">
                  <c:v>-0.87500000000000266</c:v>
                </c:pt>
                <c:pt idx="253">
                  <c:v>-0.87800000000000289</c:v>
                </c:pt>
                <c:pt idx="254">
                  <c:v>-0.84500000000000064</c:v>
                </c:pt>
                <c:pt idx="255">
                  <c:v>-0.83700000000000063</c:v>
                </c:pt>
                <c:pt idx="256">
                  <c:v>-0.80600000000000005</c:v>
                </c:pt>
                <c:pt idx="257">
                  <c:v>-0.80400000000000005</c:v>
                </c:pt>
                <c:pt idx="258">
                  <c:v>-0.75500000000000289</c:v>
                </c:pt>
                <c:pt idx="259">
                  <c:v>-0.80600000000000005</c:v>
                </c:pt>
                <c:pt idx="260">
                  <c:v>-0.78700000000000003</c:v>
                </c:pt>
                <c:pt idx="261">
                  <c:v>-0.90100000000000002</c:v>
                </c:pt>
                <c:pt idx="262">
                  <c:v>-1.0029999999999943</c:v>
                </c:pt>
                <c:pt idx="263">
                  <c:v>-0.995</c:v>
                </c:pt>
                <c:pt idx="264">
                  <c:v>-1.0089999999999943</c:v>
                </c:pt>
                <c:pt idx="265">
                  <c:v>-1.0349999999999944</c:v>
                </c:pt>
                <c:pt idx="266">
                  <c:v>-1.024</c:v>
                </c:pt>
                <c:pt idx="267">
                  <c:v>-1.06</c:v>
                </c:pt>
                <c:pt idx="268">
                  <c:v>-1.141</c:v>
                </c:pt>
                <c:pt idx="269">
                  <c:v>-1.139</c:v>
                </c:pt>
                <c:pt idx="270">
                  <c:v>-1.0329999999999944</c:v>
                </c:pt>
                <c:pt idx="271">
                  <c:v>-1.0469999999999948</c:v>
                </c:pt>
                <c:pt idx="272">
                  <c:v>-1.056</c:v>
                </c:pt>
                <c:pt idx="273">
                  <c:v>-1.006</c:v>
                </c:pt>
                <c:pt idx="274">
                  <c:v>-1.004</c:v>
                </c:pt>
                <c:pt idx="275">
                  <c:v>-0.96500000000000064</c:v>
                </c:pt>
                <c:pt idx="276">
                  <c:v>-1.018</c:v>
                </c:pt>
                <c:pt idx="277">
                  <c:v>-1.0449999999999948</c:v>
                </c:pt>
                <c:pt idx="278">
                  <c:v>-1.0669999999999948</c:v>
                </c:pt>
                <c:pt idx="279">
                  <c:v>-1.0920000000000001</c:v>
                </c:pt>
                <c:pt idx="280">
                  <c:v>-0.98799999999999999</c:v>
                </c:pt>
                <c:pt idx="281">
                  <c:v>-0.89900000000000091</c:v>
                </c:pt>
                <c:pt idx="282">
                  <c:v>-0.91400000000000003</c:v>
                </c:pt>
                <c:pt idx="283">
                  <c:v>-0.86800000000000255</c:v>
                </c:pt>
                <c:pt idx="284">
                  <c:v>-0.79100000000000004</c:v>
                </c:pt>
                <c:pt idx="285">
                  <c:v>-0.77900000000000236</c:v>
                </c:pt>
                <c:pt idx="286">
                  <c:v>-0.82199999999999995</c:v>
                </c:pt>
                <c:pt idx="287">
                  <c:v>-0.87100000000000255</c:v>
                </c:pt>
                <c:pt idx="288">
                  <c:v>-0.84700000000000064</c:v>
                </c:pt>
                <c:pt idx="289">
                  <c:v>-0.83900000000000063</c:v>
                </c:pt>
                <c:pt idx="290">
                  <c:v>-0.91500000000000004</c:v>
                </c:pt>
                <c:pt idx="291">
                  <c:v>-0.94399999999999995</c:v>
                </c:pt>
                <c:pt idx="292">
                  <c:v>-0.99399999999999999</c:v>
                </c:pt>
                <c:pt idx="293">
                  <c:v>-1.046</c:v>
                </c:pt>
                <c:pt idx="294">
                  <c:v>-1.0580000000000001</c:v>
                </c:pt>
                <c:pt idx="295">
                  <c:v>-1.0209999999999944</c:v>
                </c:pt>
                <c:pt idx="296">
                  <c:v>-0.95900000000000063</c:v>
                </c:pt>
                <c:pt idx="297">
                  <c:v>-0.96200000000000063</c:v>
                </c:pt>
                <c:pt idx="298">
                  <c:v>-0.93899999999999995</c:v>
                </c:pt>
                <c:pt idx="299">
                  <c:v>-0.9</c:v>
                </c:pt>
                <c:pt idx="300">
                  <c:v>-0.92</c:v>
                </c:pt>
                <c:pt idx="301">
                  <c:v>-1.002</c:v>
                </c:pt>
                <c:pt idx="302">
                  <c:v>-1.0489999999999948</c:v>
                </c:pt>
                <c:pt idx="303">
                  <c:v>-1.087</c:v>
                </c:pt>
                <c:pt idx="304">
                  <c:v>-1.0569999999999948</c:v>
                </c:pt>
                <c:pt idx="305">
                  <c:v>-1.0920000000000001</c:v>
                </c:pt>
                <c:pt idx="306">
                  <c:v>-1.081</c:v>
                </c:pt>
                <c:pt idx="307">
                  <c:v>-1.077</c:v>
                </c:pt>
                <c:pt idx="308">
                  <c:v>-1.0309999999999944</c:v>
                </c:pt>
                <c:pt idx="309">
                  <c:v>-1.0209999999999944</c:v>
                </c:pt>
                <c:pt idx="310">
                  <c:v>-1.04</c:v>
                </c:pt>
                <c:pt idx="311">
                  <c:v>-1.04</c:v>
                </c:pt>
                <c:pt idx="312">
                  <c:v>-1.0429999999999948</c:v>
                </c:pt>
                <c:pt idx="313">
                  <c:v>-1.0429999999999948</c:v>
                </c:pt>
                <c:pt idx="314">
                  <c:v>-1.105</c:v>
                </c:pt>
                <c:pt idx="315">
                  <c:v>-1.155</c:v>
                </c:pt>
                <c:pt idx="316">
                  <c:v>-1.1990000000000001</c:v>
                </c:pt>
                <c:pt idx="317">
                  <c:v>-1.202</c:v>
                </c:pt>
                <c:pt idx="318">
                  <c:v>-1.2229999999999936</c:v>
                </c:pt>
                <c:pt idx="319">
                  <c:v>-1.228</c:v>
                </c:pt>
                <c:pt idx="320">
                  <c:v>-1.272</c:v>
                </c:pt>
                <c:pt idx="321">
                  <c:v>-1.0860000000000001</c:v>
                </c:pt>
                <c:pt idx="322">
                  <c:v>-1.054</c:v>
                </c:pt>
                <c:pt idx="323">
                  <c:v>-1.0149999999999944</c:v>
                </c:pt>
                <c:pt idx="324">
                  <c:v>-1.091</c:v>
                </c:pt>
                <c:pt idx="325">
                  <c:v>-1.0740000000000001</c:v>
                </c:pt>
                <c:pt idx="326">
                  <c:v>-1.0760000000000001</c:v>
                </c:pt>
                <c:pt idx="327">
                  <c:v>-1.1080000000000001</c:v>
                </c:pt>
                <c:pt idx="328">
                  <c:v>-1.1100000000000001</c:v>
                </c:pt>
                <c:pt idx="329">
                  <c:v>-1.1100000000000001</c:v>
                </c:pt>
                <c:pt idx="330">
                  <c:v>-1.0549999999999948</c:v>
                </c:pt>
                <c:pt idx="331">
                  <c:v>-1.0620000000000001</c:v>
                </c:pt>
                <c:pt idx="332">
                  <c:v>-1.014</c:v>
                </c:pt>
                <c:pt idx="333">
                  <c:v>-1.0449999999999948</c:v>
                </c:pt>
                <c:pt idx="334">
                  <c:v>-0.99299999999999999</c:v>
                </c:pt>
                <c:pt idx="335">
                  <c:v>-0.91400000000000003</c:v>
                </c:pt>
                <c:pt idx="336">
                  <c:v>-0.75600000000000289</c:v>
                </c:pt>
                <c:pt idx="337">
                  <c:v>-0.8</c:v>
                </c:pt>
                <c:pt idx="338">
                  <c:v>-0.75900000000000289</c:v>
                </c:pt>
                <c:pt idx="339">
                  <c:v>-0.86300000000000165</c:v>
                </c:pt>
                <c:pt idx="340">
                  <c:v>-0.83100000000000063</c:v>
                </c:pt>
                <c:pt idx="341">
                  <c:v>-0.84600000000000064</c:v>
                </c:pt>
                <c:pt idx="342">
                  <c:v>-0.62000000000000255</c:v>
                </c:pt>
                <c:pt idx="343">
                  <c:v>-0.40700000000000008</c:v>
                </c:pt>
                <c:pt idx="344">
                  <c:v>-0.20200000000000001</c:v>
                </c:pt>
                <c:pt idx="345">
                  <c:v>0.40100000000000002</c:v>
                </c:pt>
                <c:pt idx="346">
                  <c:v>0.67700000000000327</c:v>
                </c:pt>
                <c:pt idx="347">
                  <c:v>0.46800000000000008</c:v>
                </c:pt>
                <c:pt idx="348">
                  <c:v>0.57500000000000062</c:v>
                </c:pt>
                <c:pt idx="349">
                  <c:v>0.7690000000000029</c:v>
                </c:pt>
                <c:pt idx="350">
                  <c:v>0.38100000000000145</c:v>
                </c:pt>
                <c:pt idx="351">
                  <c:v>0.26</c:v>
                </c:pt>
                <c:pt idx="352">
                  <c:v>0.16300000000000023</c:v>
                </c:pt>
                <c:pt idx="353">
                  <c:v>-3.6000000000000074E-2</c:v>
                </c:pt>
                <c:pt idx="354">
                  <c:v>4.0000000000000105E-2</c:v>
                </c:pt>
                <c:pt idx="355">
                  <c:v>8.2000000000000003E-2</c:v>
                </c:pt>
                <c:pt idx="356">
                  <c:v>3.0000000000000135E-3</c:v>
                </c:pt>
                <c:pt idx="357">
                  <c:v>0.35600000000000032</c:v>
                </c:pt>
                <c:pt idx="358">
                  <c:v>0.52600000000000002</c:v>
                </c:pt>
                <c:pt idx="359">
                  <c:v>0.79600000000000004</c:v>
                </c:pt>
                <c:pt idx="360">
                  <c:v>1.1040000000000001</c:v>
                </c:pt>
                <c:pt idx="361">
                  <c:v>1.1960000000000051</c:v>
                </c:pt>
                <c:pt idx="362">
                  <c:v>1.2369999999999937</c:v>
                </c:pt>
                <c:pt idx="363">
                  <c:v>1.101</c:v>
                </c:pt>
                <c:pt idx="364">
                  <c:v>0.83600000000000063</c:v>
                </c:pt>
                <c:pt idx="365">
                  <c:v>0.7600000000000029</c:v>
                </c:pt>
                <c:pt idx="366">
                  <c:v>0.70300000000000062</c:v>
                </c:pt>
                <c:pt idx="367">
                  <c:v>0.51600000000000001</c:v>
                </c:pt>
                <c:pt idx="368">
                  <c:v>0.94199999999999995</c:v>
                </c:pt>
                <c:pt idx="369">
                  <c:v>0.72100000000000064</c:v>
                </c:pt>
                <c:pt idx="370">
                  <c:v>0.77000000000000224</c:v>
                </c:pt>
                <c:pt idx="371">
                  <c:v>0.72000000000000064</c:v>
                </c:pt>
                <c:pt idx="372">
                  <c:v>0.77900000000000236</c:v>
                </c:pt>
                <c:pt idx="373">
                  <c:v>0.87400000000000255</c:v>
                </c:pt>
                <c:pt idx="374">
                  <c:v>1.284</c:v>
                </c:pt>
                <c:pt idx="375">
                  <c:v>1.359</c:v>
                </c:pt>
                <c:pt idx="376">
                  <c:v>1.6080000000000001</c:v>
                </c:pt>
                <c:pt idx="377">
                  <c:v>1.32</c:v>
                </c:pt>
                <c:pt idx="378">
                  <c:v>1.202</c:v>
                </c:pt>
                <c:pt idx="379">
                  <c:v>1.1970000000000001</c:v>
                </c:pt>
                <c:pt idx="380">
                  <c:v>1.377</c:v>
                </c:pt>
                <c:pt idx="381">
                  <c:v>1.296</c:v>
                </c:pt>
                <c:pt idx="382">
                  <c:v>1.044</c:v>
                </c:pt>
                <c:pt idx="383">
                  <c:v>0.77700000000000236</c:v>
                </c:pt>
                <c:pt idx="384">
                  <c:v>0.6380000000000029</c:v>
                </c:pt>
                <c:pt idx="385">
                  <c:v>0.55200000000000005</c:v>
                </c:pt>
                <c:pt idx="386">
                  <c:v>0.61400000000000254</c:v>
                </c:pt>
                <c:pt idx="387">
                  <c:v>0.72300000000000064</c:v>
                </c:pt>
                <c:pt idx="388">
                  <c:v>0.83700000000000063</c:v>
                </c:pt>
                <c:pt idx="389">
                  <c:v>0.83200000000000063</c:v>
                </c:pt>
                <c:pt idx="390">
                  <c:v>0.97500000000000064</c:v>
                </c:pt>
                <c:pt idx="391">
                  <c:v>0.99</c:v>
                </c:pt>
                <c:pt idx="392">
                  <c:v>1.0980000000000001</c:v>
                </c:pt>
                <c:pt idx="393">
                  <c:v>1.3460000000000001</c:v>
                </c:pt>
                <c:pt idx="394">
                  <c:v>1.202</c:v>
                </c:pt>
                <c:pt idx="395">
                  <c:v>1.180000000000005</c:v>
                </c:pt>
                <c:pt idx="396">
                  <c:v>1.147</c:v>
                </c:pt>
                <c:pt idx="397">
                  <c:v>1.087</c:v>
                </c:pt>
                <c:pt idx="398">
                  <c:v>1.161</c:v>
                </c:pt>
                <c:pt idx="399">
                  <c:v>1.1679999999999948</c:v>
                </c:pt>
                <c:pt idx="400">
                  <c:v>1.2969999999999948</c:v>
                </c:pt>
                <c:pt idx="401">
                  <c:v>1.478</c:v>
                </c:pt>
                <c:pt idx="402">
                  <c:v>2.7970000000000002</c:v>
                </c:pt>
                <c:pt idx="403">
                  <c:v>3.157</c:v>
                </c:pt>
                <c:pt idx="404">
                  <c:v>4.4569999999999999</c:v>
                </c:pt>
                <c:pt idx="405">
                  <c:v>5.92</c:v>
                </c:pt>
                <c:pt idx="406">
                  <c:v>6.2770000000000001</c:v>
                </c:pt>
                <c:pt idx="407">
                  <c:v>5.452</c:v>
                </c:pt>
                <c:pt idx="408">
                  <c:v>5.72</c:v>
                </c:pt>
                <c:pt idx="409">
                  <c:v>4.8959999999999955</c:v>
                </c:pt>
                <c:pt idx="410">
                  <c:v>4.7229999999999945</c:v>
                </c:pt>
                <c:pt idx="411">
                  <c:v>5.5289999999999955</c:v>
                </c:pt>
                <c:pt idx="412">
                  <c:v>5.6049999999999791</c:v>
                </c:pt>
                <c:pt idx="413">
                  <c:v>5.6589999999999945</c:v>
                </c:pt>
                <c:pt idx="414">
                  <c:v>5.5669999999999975</c:v>
                </c:pt>
                <c:pt idx="415">
                  <c:v>5.0549999999999855</c:v>
                </c:pt>
                <c:pt idx="416">
                  <c:v>4.6349999999999945</c:v>
                </c:pt>
                <c:pt idx="417">
                  <c:v>4.5579999999999945</c:v>
                </c:pt>
                <c:pt idx="418">
                  <c:v>3.9969999999999977</c:v>
                </c:pt>
                <c:pt idx="419">
                  <c:v>3.6429999999999998</c:v>
                </c:pt>
                <c:pt idx="420">
                  <c:v>3.8609999999999998</c:v>
                </c:pt>
                <c:pt idx="421">
                  <c:v>3.9339999999999997</c:v>
                </c:pt>
                <c:pt idx="422">
                  <c:v>3.5359999999999987</c:v>
                </c:pt>
                <c:pt idx="423">
                  <c:v>3.4559999999999977</c:v>
                </c:pt>
                <c:pt idx="424">
                  <c:v>3.63</c:v>
                </c:pt>
                <c:pt idx="425">
                  <c:v>3.786</c:v>
                </c:pt>
                <c:pt idx="426">
                  <c:v>4.0569999999999995</c:v>
                </c:pt>
                <c:pt idx="427">
                  <c:v>3.9769999999999968</c:v>
                </c:pt>
                <c:pt idx="428">
                  <c:v>3.6779999999999999</c:v>
                </c:pt>
                <c:pt idx="429">
                  <c:v>3.4509999999999987</c:v>
                </c:pt>
                <c:pt idx="430">
                  <c:v>3.298</c:v>
                </c:pt>
                <c:pt idx="431">
                  <c:v>3.169</c:v>
                </c:pt>
                <c:pt idx="432">
                  <c:v>2.9699999999999998</c:v>
                </c:pt>
                <c:pt idx="433">
                  <c:v>2.9299999999999997</c:v>
                </c:pt>
                <c:pt idx="434">
                  <c:v>2.7319999999999998</c:v>
                </c:pt>
                <c:pt idx="435">
                  <c:v>2.387</c:v>
                </c:pt>
                <c:pt idx="436">
                  <c:v>2.2309999999999999</c:v>
                </c:pt>
                <c:pt idx="437">
                  <c:v>1.9820000000000042</c:v>
                </c:pt>
                <c:pt idx="438">
                  <c:v>1.9660000000000037</c:v>
                </c:pt>
                <c:pt idx="439">
                  <c:v>1.8320000000000001</c:v>
                </c:pt>
                <c:pt idx="440">
                  <c:v>1.651</c:v>
                </c:pt>
                <c:pt idx="441">
                  <c:v>1.6930000000000001</c:v>
                </c:pt>
                <c:pt idx="442">
                  <c:v>1.649</c:v>
                </c:pt>
                <c:pt idx="443">
                  <c:v>1.5129999999999943</c:v>
                </c:pt>
                <c:pt idx="444">
                  <c:v>1.482</c:v>
                </c:pt>
                <c:pt idx="445">
                  <c:v>1.371</c:v>
                </c:pt>
                <c:pt idx="446">
                  <c:v>1.1890000000000001</c:v>
                </c:pt>
                <c:pt idx="447">
                  <c:v>1.0529999999999948</c:v>
                </c:pt>
                <c:pt idx="448">
                  <c:v>0.89800000000000091</c:v>
                </c:pt>
                <c:pt idx="449">
                  <c:v>0.8890000000000009</c:v>
                </c:pt>
                <c:pt idx="450">
                  <c:v>0.88100000000000078</c:v>
                </c:pt>
                <c:pt idx="451">
                  <c:v>0.77800000000000236</c:v>
                </c:pt>
                <c:pt idx="452">
                  <c:v>0.81399999999999995</c:v>
                </c:pt>
                <c:pt idx="453">
                  <c:v>0.60200000000000065</c:v>
                </c:pt>
                <c:pt idx="454">
                  <c:v>0.47900000000000031</c:v>
                </c:pt>
                <c:pt idx="455">
                  <c:v>0.38900000000000146</c:v>
                </c:pt>
                <c:pt idx="456">
                  <c:v>0.40700000000000008</c:v>
                </c:pt>
                <c:pt idx="457">
                  <c:v>0.35900000000000032</c:v>
                </c:pt>
                <c:pt idx="458">
                  <c:v>0.27900000000000008</c:v>
                </c:pt>
                <c:pt idx="459">
                  <c:v>0.19600000000000023</c:v>
                </c:pt>
                <c:pt idx="460">
                  <c:v>0.29000000000000031</c:v>
                </c:pt>
                <c:pt idx="461">
                  <c:v>0.27200000000000002</c:v>
                </c:pt>
                <c:pt idx="462">
                  <c:v>8.3000000000000268E-2</c:v>
                </c:pt>
                <c:pt idx="463">
                  <c:v>3.3000000000000002E-2</c:v>
                </c:pt>
                <c:pt idx="464">
                  <c:v>0</c:v>
                </c:pt>
                <c:pt idx="465">
                  <c:v>8.0000000000000227E-3</c:v>
                </c:pt>
                <c:pt idx="466">
                  <c:v>1.0999999999999998E-2</c:v>
                </c:pt>
                <c:pt idx="467">
                  <c:v>-8.4000000000000227E-2</c:v>
                </c:pt>
                <c:pt idx="468">
                  <c:v>-0.129</c:v>
                </c:pt>
                <c:pt idx="469">
                  <c:v>-0.15400000000000041</c:v>
                </c:pt>
                <c:pt idx="470">
                  <c:v>-0.24000000000000021</c:v>
                </c:pt>
                <c:pt idx="471">
                  <c:v>-0.34700000000000086</c:v>
                </c:pt>
                <c:pt idx="472">
                  <c:v>-0.30300000000000032</c:v>
                </c:pt>
                <c:pt idx="473">
                  <c:v>-0.2200000000000002</c:v>
                </c:pt>
                <c:pt idx="474">
                  <c:v>-0.23700000000000004</c:v>
                </c:pt>
                <c:pt idx="475">
                  <c:v>-0.13300000000000001</c:v>
                </c:pt>
                <c:pt idx="476">
                  <c:v>-0.20300000000000001</c:v>
                </c:pt>
                <c:pt idx="477">
                  <c:v>-0.26200000000000001</c:v>
                </c:pt>
                <c:pt idx="478">
                  <c:v>-0.32400000000000145</c:v>
                </c:pt>
                <c:pt idx="479">
                  <c:v>-0.43300000000000038</c:v>
                </c:pt>
                <c:pt idx="480">
                  <c:v>-0.45500000000000002</c:v>
                </c:pt>
                <c:pt idx="481">
                  <c:v>-0.39200000000000162</c:v>
                </c:pt>
                <c:pt idx="482">
                  <c:v>-0.40200000000000002</c:v>
                </c:pt>
                <c:pt idx="483">
                  <c:v>-0.45700000000000002</c:v>
                </c:pt>
                <c:pt idx="484">
                  <c:v>-0.51300000000000001</c:v>
                </c:pt>
                <c:pt idx="485">
                  <c:v>-0.54600000000000004</c:v>
                </c:pt>
                <c:pt idx="486">
                  <c:v>-0.45500000000000002</c:v>
                </c:pt>
                <c:pt idx="487">
                  <c:v>-0.17200000000000001</c:v>
                </c:pt>
                <c:pt idx="488">
                  <c:v>-5.3000000000000033E-2</c:v>
                </c:pt>
                <c:pt idx="489">
                  <c:v>0.25</c:v>
                </c:pt>
                <c:pt idx="490">
                  <c:v>0.39600000000000163</c:v>
                </c:pt>
                <c:pt idx="491">
                  <c:v>0.36200000000000032</c:v>
                </c:pt>
                <c:pt idx="492">
                  <c:v>0.43000000000000038</c:v>
                </c:pt>
                <c:pt idx="493">
                  <c:v>0.24400000000000024</c:v>
                </c:pt>
                <c:pt idx="494">
                  <c:v>0.16100000000000023</c:v>
                </c:pt>
                <c:pt idx="495">
                  <c:v>0.28400000000000031</c:v>
                </c:pt>
                <c:pt idx="496">
                  <c:v>0.19800000000000023</c:v>
                </c:pt>
                <c:pt idx="497">
                  <c:v>7.9000000000000348E-2</c:v>
                </c:pt>
                <c:pt idx="498">
                  <c:v>5.0000000000000093E-2</c:v>
                </c:pt>
                <c:pt idx="499">
                  <c:v>-7.7000000000000124E-2</c:v>
                </c:pt>
                <c:pt idx="500">
                  <c:v>-0.14700000000000021</c:v>
                </c:pt>
                <c:pt idx="501">
                  <c:v>-9.400000000000025E-2</c:v>
                </c:pt>
                <c:pt idx="502">
                  <c:v>-2.1000000000000053E-2</c:v>
                </c:pt>
                <c:pt idx="503">
                  <c:v>3.4000000000000002E-2</c:v>
                </c:pt>
                <c:pt idx="504">
                  <c:v>1.2999999999999998E-2</c:v>
                </c:pt>
                <c:pt idx="505">
                  <c:v>-8.3000000000000268E-2</c:v>
                </c:pt>
                <c:pt idx="506">
                  <c:v>-0.16200000000000023</c:v>
                </c:pt>
                <c:pt idx="507">
                  <c:v>-0.23400000000000001</c:v>
                </c:pt>
                <c:pt idx="508">
                  <c:v>-0.26500000000000001</c:v>
                </c:pt>
                <c:pt idx="509">
                  <c:v>-0.28700000000000031</c:v>
                </c:pt>
                <c:pt idx="510">
                  <c:v>-0.42200000000000032</c:v>
                </c:pt>
                <c:pt idx="511">
                  <c:v>-0.39700000000000163</c:v>
                </c:pt>
                <c:pt idx="512">
                  <c:v>-0.40200000000000002</c:v>
                </c:pt>
                <c:pt idx="513">
                  <c:v>-0.42900000000000038</c:v>
                </c:pt>
                <c:pt idx="514">
                  <c:v>-0.44200000000000039</c:v>
                </c:pt>
                <c:pt idx="515">
                  <c:v>-0.34400000000000069</c:v>
                </c:pt>
                <c:pt idx="516">
                  <c:v>-0.37200000000000127</c:v>
                </c:pt>
                <c:pt idx="517">
                  <c:v>-0.31500000000000128</c:v>
                </c:pt>
                <c:pt idx="518">
                  <c:v>-0.36400000000000032</c:v>
                </c:pt>
                <c:pt idx="519">
                  <c:v>-0.36600000000000038</c:v>
                </c:pt>
                <c:pt idx="520">
                  <c:v>-0.46900000000000008</c:v>
                </c:pt>
                <c:pt idx="521">
                  <c:v>-0.45400000000000001</c:v>
                </c:pt>
                <c:pt idx="522">
                  <c:v>-0.49700000000000127</c:v>
                </c:pt>
                <c:pt idx="523">
                  <c:v>-0.57800000000000062</c:v>
                </c:pt>
                <c:pt idx="524">
                  <c:v>-0.56799999999999995</c:v>
                </c:pt>
                <c:pt idx="525">
                  <c:v>-0.57500000000000062</c:v>
                </c:pt>
                <c:pt idx="526">
                  <c:v>-0.57199999999999995</c:v>
                </c:pt>
                <c:pt idx="527">
                  <c:v>-0.59700000000000053</c:v>
                </c:pt>
                <c:pt idx="528">
                  <c:v>-0.59800000000000053</c:v>
                </c:pt>
                <c:pt idx="529">
                  <c:v>-0.56499999999999995</c:v>
                </c:pt>
                <c:pt idx="530">
                  <c:v>-0.59900000000000053</c:v>
                </c:pt>
                <c:pt idx="531">
                  <c:v>-0.59300000000000053</c:v>
                </c:pt>
                <c:pt idx="532">
                  <c:v>-0.44600000000000045</c:v>
                </c:pt>
                <c:pt idx="533">
                  <c:v>-0.58400000000000052</c:v>
                </c:pt>
                <c:pt idx="534">
                  <c:v>-0.62500000000000266</c:v>
                </c:pt>
                <c:pt idx="535">
                  <c:v>-0.68000000000000105</c:v>
                </c:pt>
                <c:pt idx="536">
                  <c:v>-0.74900000000000255</c:v>
                </c:pt>
                <c:pt idx="537">
                  <c:v>-0.79300000000000004</c:v>
                </c:pt>
                <c:pt idx="538">
                  <c:v>-0.81299999999999994</c:v>
                </c:pt>
                <c:pt idx="539">
                  <c:v>-0.73400000000000065</c:v>
                </c:pt>
                <c:pt idx="540">
                  <c:v>-0.72100000000000064</c:v>
                </c:pt>
                <c:pt idx="541">
                  <c:v>-0.70200000000000062</c:v>
                </c:pt>
                <c:pt idx="542">
                  <c:v>-0.71400000000000063</c:v>
                </c:pt>
                <c:pt idx="543">
                  <c:v>-0.66900000000000326</c:v>
                </c:pt>
                <c:pt idx="544">
                  <c:v>-0.61500000000000254</c:v>
                </c:pt>
                <c:pt idx="545">
                  <c:v>-0.53</c:v>
                </c:pt>
                <c:pt idx="546">
                  <c:v>-0.51700000000000002</c:v>
                </c:pt>
                <c:pt idx="547">
                  <c:v>-0.57500000000000062</c:v>
                </c:pt>
                <c:pt idx="548">
                  <c:v>-0.61100000000000065</c:v>
                </c:pt>
                <c:pt idx="549">
                  <c:v>-0.52300000000000002</c:v>
                </c:pt>
                <c:pt idx="550">
                  <c:v>-0.57600000000000062</c:v>
                </c:pt>
                <c:pt idx="551">
                  <c:v>-0.58900000000000052</c:v>
                </c:pt>
                <c:pt idx="552">
                  <c:v>-0.39500000000000163</c:v>
                </c:pt>
                <c:pt idx="553">
                  <c:v>0.10600000000000002</c:v>
                </c:pt>
                <c:pt idx="554">
                  <c:v>2.9000000000000043E-2</c:v>
                </c:pt>
                <c:pt idx="555">
                  <c:v>0.20100000000000001</c:v>
                </c:pt>
                <c:pt idx="556">
                  <c:v>7.9000000000000348E-2</c:v>
                </c:pt>
                <c:pt idx="557">
                  <c:v>0.18200000000000024</c:v>
                </c:pt>
                <c:pt idx="558">
                  <c:v>0.18300000000000041</c:v>
                </c:pt>
                <c:pt idx="559">
                  <c:v>0.29400000000000032</c:v>
                </c:pt>
                <c:pt idx="560">
                  <c:v>0.44000000000000034</c:v>
                </c:pt>
                <c:pt idx="561">
                  <c:v>0.54</c:v>
                </c:pt>
                <c:pt idx="562">
                  <c:v>0.31500000000000128</c:v>
                </c:pt>
                <c:pt idx="563">
                  <c:v>0.26100000000000001</c:v>
                </c:pt>
                <c:pt idx="564">
                  <c:v>6.8000000000000033E-2</c:v>
                </c:pt>
                <c:pt idx="565">
                  <c:v>0.13300000000000001</c:v>
                </c:pt>
                <c:pt idx="566">
                  <c:v>0.14400000000000004</c:v>
                </c:pt>
                <c:pt idx="567">
                  <c:v>0.253</c:v>
                </c:pt>
                <c:pt idx="568">
                  <c:v>0.32400000000000145</c:v>
                </c:pt>
                <c:pt idx="569">
                  <c:v>0.21500000000000041</c:v>
                </c:pt>
                <c:pt idx="570">
                  <c:v>0.15400000000000041</c:v>
                </c:pt>
                <c:pt idx="571">
                  <c:v>0.11799999999999998</c:v>
                </c:pt>
                <c:pt idx="572">
                  <c:v>5.6000000000000022E-2</c:v>
                </c:pt>
                <c:pt idx="573">
                  <c:v>5.7000000000000134E-2</c:v>
                </c:pt>
                <c:pt idx="574">
                  <c:v>-1.6000000000000066E-2</c:v>
                </c:pt>
                <c:pt idx="575">
                  <c:v>-7.2000000000000133E-2</c:v>
                </c:pt>
                <c:pt idx="576">
                  <c:v>-0.15500000000000044</c:v>
                </c:pt>
                <c:pt idx="577">
                  <c:v>-0.21500000000000041</c:v>
                </c:pt>
                <c:pt idx="578">
                  <c:v>-0.32700000000000146</c:v>
                </c:pt>
                <c:pt idx="579">
                  <c:v>-0.37500000000000128</c:v>
                </c:pt>
                <c:pt idx="580">
                  <c:v>-0.39600000000000163</c:v>
                </c:pt>
                <c:pt idx="581">
                  <c:v>-0.46600000000000008</c:v>
                </c:pt>
                <c:pt idx="582">
                  <c:v>-0.49400000000000038</c:v>
                </c:pt>
                <c:pt idx="583">
                  <c:v>-0.46100000000000002</c:v>
                </c:pt>
                <c:pt idx="584">
                  <c:v>-0.54700000000000004</c:v>
                </c:pt>
                <c:pt idx="585">
                  <c:v>-0.52100000000000002</c:v>
                </c:pt>
                <c:pt idx="586">
                  <c:v>-0.56100000000000005</c:v>
                </c:pt>
                <c:pt idx="587">
                  <c:v>-0.51300000000000001</c:v>
                </c:pt>
                <c:pt idx="588">
                  <c:v>-0.46100000000000002</c:v>
                </c:pt>
                <c:pt idx="589">
                  <c:v>-0.50700000000000001</c:v>
                </c:pt>
                <c:pt idx="590">
                  <c:v>-0.55900000000000005</c:v>
                </c:pt>
                <c:pt idx="591">
                  <c:v>-0.59000000000000052</c:v>
                </c:pt>
                <c:pt idx="592">
                  <c:v>-0.56499999999999995</c:v>
                </c:pt>
                <c:pt idx="593">
                  <c:v>-0.39500000000000163</c:v>
                </c:pt>
                <c:pt idx="594">
                  <c:v>-0.36300000000000032</c:v>
                </c:pt>
                <c:pt idx="595">
                  <c:v>-0.27500000000000002</c:v>
                </c:pt>
                <c:pt idx="596">
                  <c:v>-0.2210000000000002</c:v>
                </c:pt>
                <c:pt idx="597">
                  <c:v>-0.23</c:v>
                </c:pt>
                <c:pt idx="598">
                  <c:v>-0.38000000000000145</c:v>
                </c:pt>
                <c:pt idx="599">
                  <c:v>-0.43000000000000038</c:v>
                </c:pt>
                <c:pt idx="600">
                  <c:v>-0.46500000000000002</c:v>
                </c:pt>
                <c:pt idx="601">
                  <c:v>-0.49700000000000127</c:v>
                </c:pt>
                <c:pt idx="602">
                  <c:v>-0.56899999999999995</c:v>
                </c:pt>
                <c:pt idx="603">
                  <c:v>-0.55100000000000005</c:v>
                </c:pt>
                <c:pt idx="604">
                  <c:v>-0.58900000000000052</c:v>
                </c:pt>
                <c:pt idx="605">
                  <c:v>-0.65200000000000324</c:v>
                </c:pt>
                <c:pt idx="606">
                  <c:v>-0.65300000000000324</c:v>
                </c:pt>
                <c:pt idx="607">
                  <c:v>-0.69700000000000117</c:v>
                </c:pt>
                <c:pt idx="608">
                  <c:v>-0.69100000000000117</c:v>
                </c:pt>
                <c:pt idx="609">
                  <c:v>-0.72500000000000064</c:v>
                </c:pt>
                <c:pt idx="610">
                  <c:v>-0.83600000000000063</c:v>
                </c:pt>
                <c:pt idx="611">
                  <c:v>-0.97600000000000064</c:v>
                </c:pt>
                <c:pt idx="612">
                  <c:v>-0.91200000000000003</c:v>
                </c:pt>
                <c:pt idx="613">
                  <c:v>-0.93899999999999995</c:v>
                </c:pt>
                <c:pt idx="614">
                  <c:v>-0.95400000000000063</c:v>
                </c:pt>
                <c:pt idx="615">
                  <c:v>-0.99299999999999999</c:v>
                </c:pt>
                <c:pt idx="616">
                  <c:v>-0.93600000000000005</c:v>
                </c:pt>
                <c:pt idx="617">
                  <c:v>-0.92</c:v>
                </c:pt>
                <c:pt idx="618">
                  <c:v>-0.92400000000000004</c:v>
                </c:pt>
                <c:pt idx="619">
                  <c:v>-0.91500000000000004</c:v>
                </c:pt>
                <c:pt idx="620">
                  <c:v>-0.97300000000000064</c:v>
                </c:pt>
                <c:pt idx="621">
                  <c:v>-0.98399999999999999</c:v>
                </c:pt>
                <c:pt idx="622">
                  <c:v>-1.0189999999999944</c:v>
                </c:pt>
                <c:pt idx="623">
                  <c:v>-1.0329999999999944</c:v>
                </c:pt>
                <c:pt idx="624">
                  <c:v>-1.0029999999999943</c:v>
                </c:pt>
                <c:pt idx="625">
                  <c:v>-0.96100000000000063</c:v>
                </c:pt>
                <c:pt idx="626">
                  <c:v>-1.028</c:v>
                </c:pt>
                <c:pt idx="627">
                  <c:v>-1.097</c:v>
                </c:pt>
                <c:pt idx="628">
                  <c:v>-1.149</c:v>
                </c:pt>
                <c:pt idx="629">
                  <c:v>-1.155</c:v>
                </c:pt>
                <c:pt idx="630">
                  <c:v>-1.093</c:v>
                </c:pt>
                <c:pt idx="631">
                  <c:v>-1.1000000000000001</c:v>
                </c:pt>
                <c:pt idx="632">
                  <c:v>-1.143</c:v>
                </c:pt>
                <c:pt idx="633">
                  <c:v>-1.1479999999999944</c:v>
                </c:pt>
                <c:pt idx="634">
                  <c:v>-1.1100000000000001</c:v>
                </c:pt>
                <c:pt idx="635">
                  <c:v>-1.169</c:v>
                </c:pt>
                <c:pt idx="636">
                  <c:v>-1.2209999999999936</c:v>
                </c:pt>
                <c:pt idx="637">
                  <c:v>-1.1499999999999944</c:v>
                </c:pt>
                <c:pt idx="638">
                  <c:v>-1.1759999999999948</c:v>
                </c:pt>
                <c:pt idx="639">
                  <c:v>-1.137</c:v>
                </c:pt>
                <c:pt idx="640">
                  <c:v>-1.1940000000000051</c:v>
                </c:pt>
                <c:pt idx="641">
                  <c:v>-1.1160000000000001</c:v>
                </c:pt>
                <c:pt idx="642">
                  <c:v>-1.1859999999999948</c:v>
                </c:pt>
                <c:pt idx="643">
                  <c:v>-1.1940000000000051</c:v>
                </c:pt>
                <c:pt idx="644">
                  <c:v>-1.208</c:v>
                </c:pt>
                <c:pt idx="645">
                  <c:v>-1.145</c:v>
                </c:pt>
                <c:pt idx="646">
                  <c:v>-1.089</c:v>
                </c:pt>
                <c:pt idx="647">
                  <c:v>-0.95800000000000063</c:v>
                </c:pt>
                <c:pt idx="648">
                  <c:v>-0.82000000000000062</c:v>
                </c:pt>
                <c:pt idx="649">
                  <c:v>-0.74200000000000255</c:v>
                </c:pt>
                <c:pt idx="650">
                  <c:v>-0.66200000000000325</c:v>
                </c:pt>
                <c:pt idx="651">
                  <c:v>-0.52200000000000002</c:v>
                </c:pt>
                <c:pt idx="652">
                  <c:v>-0.55500000000000005</c:v>
                </c:pt>
                <c:pt idx="653">
                  <c:v>-0.66000000000000325</c:v>
                </c:pt>
                <c:pt idx="654">
                  <c:v>-0.84000000000000064</c:v>
                </c:pt>
                <c:pt idx="655">
                  <c:v>-0.90500000000000003</c:v>
                </c:pt>
                <c:pt idx="656">
                  <c:v>-0.86800000000000255</c:v>
                </c:pt>
                <c:pt idx="657">
                  <c:v>-0.91100000000000003</c:v>
                </c:pt>
                <c:pt idx="658">
                  <c:v>-0.83400000000000063</c:v>
                </c:pt>
                <c:pt idx="659">
                  <c:v>-0.68700000000000161</c:v>
                </c:pt>
                <c:pt idx="660">
                  <c:v>-0.68400000000000105</c:v>
                </c:pt>
                <c:pt idx="661">
                  <c:v>-0.60800000000000065</c:v>
                </c:pt>
                <c:pt idx="662">
                  <c:v>-0.69800000000000118</c:v>
                </c:pt>
                <c:pt idx="663">
                  <c:v>-0.82600000000000062</c:v>
                </c:pt>
                <c:pt idx="664">
                  <c:v>-0.87200000000000255</c:v>
                </c:pt>
                <c:pt idx="665">
                  <c:v>-0.79100000000000004</c:v>
                </c:pt>
                <c:pt idx="666">
                  <c:v>-0.80400000000000005</c:v>
                </c:pt>
                <c:pt idx="667">
                  <c:v>-0.92600000000000005</c:v>
                </c:pt>
                <c:pt idx="668">
                  <c:v>-1.018</c:v>
                </c:pt>
                <c:pt idx="669">
                  <c:v>-1.024</c:v>
                </c:pt>
                <c:pt idx="670">
                  <c:v>-0.99299999999999999</c:v>
                </c:pt>
                <c:pt idx="671">
                  <c:v>-1.024</c:v>
                </c:pt>
                <c:pt idx="672">
                  <c:v>-1.042</c:v>
                </c:pt>
                <c:pt idx="673">
                  <c:v>-1.034</c:v>
                </c:pt>
                <c:pt idx="674">
                  <c:v>-0.95400000000000063</c:v>
                </c:pt>
                <c:pt idx="675">
                  <c:v>-0.97500000000000064</c:v>
                </c:pt>
                <c:pt idx="676">
                  <c:v>-1.014</c:v>
                </c:pt>
                <c:pt idx="677">
                  <c:v>-1.081</c:v>
                </c:pt>
                <c:pt idx="678">
                  <c:v>-1.0489999999999948</c:v>
                </c:pt>
                <c:pt idx="679">
                  <c:v>-1.089</c:v>
                </c:pt>
                <c:pt idx="680">
                  <c:v>-1.1479999999999944</c:v>
                </c:pt>
                <c:pt idx="681">
                  <c:v>-1.0920000000000001</c:v>
                </c:pt>
                <c:pt idx="682">
                  <c:v>-0.99399999999999999</c:v>
                </c:pt>
                <c:pt idx="683">
                  <c:v>-0.96200000000000063</c:v>
                </c:pt>
                <c:pt idx="684">
                  <c:v>-1.079</c:v>
                </c:pt>
                <c:pt idx="685">
                  <c:v>-1.0840000000000001</c:v>
                </c:pt>
                <c:pt idx="686">
                  <c:v>-1.1339999999999943</c:v>
                </c:pt>
                <c:pt idx="687">
                  <c:v>-1.123</c:v>
                </c:pt>
                <c:pt idx="688">
                  <c:v>-1.113</c:v>
                </c:pt>
                <c:pt idx="689">
                  <c:v>-1.101</c:v>
                </c:pt>
                <c:pt idx="690">
                  <c:v>-1.1240000000000001</c:v>
                </c:pt>
                <c:pt idx="691">
                  <c:v>-1.1140000000000001</c:v>
                </c:pt>
                <c:pt idx="692">
                  <c:v>-1.1339999999999943</c:v>
                </c:pt>
                <c:pt idx="693">
                  <c:v>-1.149</c:v>
                </c:pt>
                <c:pt idx="694">
                  <c:v>-1.204</c:v>
                </c:pt>
                <c:pt idx="695">
                  <c:v>-1.1970000000000001</c:v>
                </c:pt>
                <c:pt idx="696">
                  <c:v>-1.202</c:v>
                </c:pt>
                <c:pt idx="697">
                  <c:v>-1.2229999999999936</c:v>
                </c:pt>
                <c:pt idx="698">
                  <c:v>-1.228</c:v>
                </c:pt>
              </c:numCache>
            </c:numRef>
          </c:val>
        </c:ser>
        <c:marker val="1"/>
        <c:axId val="32737536"/>
        <c:axId val="32752000"/>
      </c:lineChart>
      <c:dateAx>
        <c:axId val="32737536"/>
        <c:scaling>
          <c:orientation val="minMax"/>
        </c:scaling>
        <c:axPos val="b"/>
        <c:title>
          <c:tx>
            <c:rich>
              <a:bodyPr/>
              <a:lstStyle/>
              <a:p>
                <a:pPr algn="l">
                  <a:defRPr lang="es-AR" sz="800" b="0"/>
                </a:pPr>
                <a:r>
                  <a:rPr lang="es-AR" dirty="0" smtClean="0"/>
                  <a:t>Fuente: Federal </a:t>
                </a:r>
                <a:r>
                  <a:rPr lang="es-AR" dirty="0"/>
                  <a:t>Reserve Bank of St. Louis/FRED</a:t>
                </a:r>
              </a:p>
            </c:rich>
          </c:tx>
          <c:layout>
            <c:manualLayout>
              <c:xMode val="edge"/>
              <c:yMode val="edge"/>
              <c:x val="0.27612433847256751"/>
              <c:y val="0.94959017022656234"/>
            </c:manualLayout>
          </c:layout>
        </c:title>
        <c:numFmt formatCode="yyyy" sourceLinked="0"/>
        <c:majorTickMark val="none"/>
        <c:tickLblPos val="low"/>
        <c:txPr>
          <a:bodyPr rot="-5400000" vert="horz"/>
          <a:lstStyle/>
          <a:p>
            <a:pPr>
              <a:defRPr lang="es-AR"/>
            </a:pPr>
            <a:endParaRPr lang="es-ES"/>
          </a:p>
        </c:txPr>
        <c:crossAx val="32752000"/>
        <c:crosses val="autoZero"/>
        <c:auto val="1"/>
        <c:lblOffset val="100"/>
        <c:baseTimeUnit val="days"/>
      </c:dateAx>
      <c:valAx>
        <c:axId val="32752000"/>
        <c:scaling>
          <c:orientation val="minMax"/>
        </c:scaling>
        <c:axPos val="l"/>
        <c:majorGridlines/>
        <c:title>
          <c:tx>
            <c:rich>
              <a:bodyPr rot="0" vert="horz"/>
              <a:lstStyle/>
              <a:p>
                <a:pPr>
                  <a:defRPr lang="es-AR" b="0"/>
                </a:pPr>
                <a:r>
                  <a:rPr lang="es-AR"/>
                  <a:t>Index</a:t>
                </a:r>
              </a:p>
            </c:rich>
          </c:tx>
          <c:layout>
            <c:manualLayout>
              <c:xMode val="edge"/>
              <c:yMode val="edge"/>
              <c:x val="0"/>
              <c:y val="6.1836160207497826E-2"/>
            </c:manualLayout>
          </c:layout>
        </c:title>
        <c:numFmt formatCode="0.0" sourceLinked="1"/>
        <c:tickLblPos val="nextTo"/>
        <c:txPr>
          <a:bodyPr/>
          <a:lstStyle/>
          <a:p>
            <a:pPr>
              <a:defRPr lang="es-AR"/>
            </a:pPr>
            <a:endParaRPr lang="es-ES"/>
          </a:p>
        </c:txPr>
        <c:crossAx val="32737536"/>
        <c:crosses val="autoZero"/>
        <c:crossBetween val="between"/>
      </c:valAx>
    </c:plotArea>
    <c:plotVisOnly val="1"/>
    <c:dispBlanksAs val="gap"/>
  </c:chart>
  <c:spPr>
    <a:noFill/>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ES"/>
  <c:chart>
    <c:title>
      <c:tx>
        <c:rich>
          <a:bodyPr/>
          <a:lstStyle/>
          <a:p>
            <a:pPr>
              <a:defRPr lang="es-AR" sz="1400"/>
            </a:pPr>
            <a:r>
              <a:rPr lang="en-US" sz="1400"/>
              <a:t>Evolución del</a:t>
            </a:r>
            <a:r>
              <a:rPr lang="en-US" sz="1400" baseline="0"/>
              <a:t> </a:t>
            </a:r>
            <a:r>
              <a:rPr lang="en-US" sz="1400"/>
              <a:t>precio real de la vivienda</a:t>
            </a:r>
            <a:r>
              <a:rPr lang="en-US" sz="1400" baseline="0"/>
              <a:t> </a:t>
            </a:r>
          </a:p>
          <a:p>
            <a:pPr>
              <a:defRPr lang="es-AR" sz="1400"/>
            </a:pPr>
            <a:r>
              <a:rPr lang="en-US" sz="1400" b="0" baseline="0"/>
              <a:t>(precios viviendas deflactados por IPC)</a:t>
            </a:r>
            <a:r>
              <a:rPr lang="en-US" sz="1400" b="0"/>
              <a:t> </a:t>
            </a:r>
          </a:p>
          <a:p>
            <a:pPr>
              <a:defRPr lang="es-AR" sz="1400"/>
            </a:pPr>
            <a:r>
              <a:rPr lang="en-US" sz="1400" b="0"/>
              <a:t>Estados Unidos (1970=100)</a:t>
            </a:r>
          </a:p>
        </c:rich>
      </c:tx>
      <c:layout>
        <c:manualLayout>
          <c:xMode val="edge"/>
          <c:yMode val="edge"/>
          <c:x val="0.27111927431665334"/>
          <c:y val="2.0512820512820516E-2"/>
        </c:manualLayout>
      </c:layout>
      <c:overlay val="1"/>
    </c:title>
    <c:plotArea>
      <c:layout>
        <c:manualLayout>
          <c:layoutTarget val="inner"/>
          <c:xMode val="edge"/>
          <c:yMode val="edge"/>
          <c:x val="4.2518586850284132E-2"/>
          <c:y val="0.19168665455279629"/>
          <c:w val="0.9156404089656156"/>
          <c:h val="0.71359921035512086"/>
        </c:manualLayout>
      </c:layout>
      <c:lineChart>
        <c:grouping val="standard"/>
        <c:ser>
          <c:idx val="1"/>
          <c:order val="0"/>
          <c:marker>
            <c:symbol val="none"/>
          </c:marker>
          <c:cat>
            <c:numRef>
              <c:f>Data!$A$139:$A$314</c:f>
              <c:numCache>
                <c:formatCode>General</c:formatCode>
                <c:ptCount val="176"/>
                <c:pt idx="0">
                  <c:v>1970.125</c:v>
                </c:pt>
                <c:pt idx="1">
                  <c:v>1970.375</c:v>
                </c:pt>
                <c:pt idx="2">
                  <c:v>1970.625</c:v>
                </c:pt>
                <c:pt idx="3">
                  <c:v>1970.875</c:v>
                </c:pt>
                <c:pt idx="4">
                  <c:v>1971.125</c:v>
                </c:pt>
                <c:pt idx="5">
                  <c:v>1971.375</c:v>
                </c:pt>
                <c:pt idx="6">
                  <c:v>1971.625</c:v>
                </c:pt>
                <c:pt idx="7">
                  <c:v>1971.875</c:v>
                </c:pt>
                <c:pt idx="8">
                  <c:v>1972.125</c:v>
                </c:pt>
                <c:pt idx="9">
                  <c:v>1972.375</c:v>
                </c:pt>
                <c:pt idx="10">
                  <c:v>1972.625</c:v>
                </c:pt>
                <c:pt idx="11">
                  <c:v>1972.875</c:v>
                </c:pt>
                <c:pt idx="12">
                  <c:v>1973.125</c:v>
                </c:pt>
                <c:pt idx="13">
                  <c:v>1973.375</c:v>
                </c:pt>
                <c:pt idx="14">
                  <c:v>1973.625</c:v>
                </c:pt>
                <c:pt idx="15">
                  <c:v>1973.875</c:v>
                </c:pt>
                <c:pt idx="16">
                  <c:v>1974.125</c:v>
                </c:pt>
                <c:pt idx="17">
                  <c:v>1974.375</c:v>
                </c:pt>
                <c:pt idx="18">
                  <c:v>1974.625</c:v>
                </c:pt>
                <c:pt idx="19">
                  <c:v>1974.875</c:v>
                </c:pt>
                <c:pt idx="20">
                  <c:v>1975.125</c:v>
                </c:pt>
                <c:pt idx="21">
                  <c:v>1975.375</c:v>
                </c:pt>
                <c:pt idx="22">
                  <c:v>1975.625</c:v>
                </c:pt>
                <c:pt idx="23">
                  <c:v>1975.875</c:v>
                </c:pt>
                <c:pt idx="24">
                  <c:v>1976.125</c:v>
                </c:pt>
                <c:pt idx="25">
                  <c:v>1976.375</c:v>
                </c:pt>
                <c:pt idx="26">
                  <c:v>1976.625</c:v>
                </c:pt>
                <c:pt idx="27">
                  <c:v>1976.875</c:v>
                </c:pt>
                <c:pt idx="28">
                  <c:v>1977.125</c:v>
                </c:pt>
                <c:pt idx="29">
                  <c:v>1977.375</c:v>
                </c:pt>
                <c:pt idx="30">
                  <c:v>1977.625</c:v>
                </c:pt>
                <c:pt idx="31">
                  <c:v>1977.875</c:v>
                </c:pt>
                <c:pt idx="32">
                  <c:v>1978.125</c:v>
                </c:pt>
                <c:pt idx="33">
                  <c:v>1978.375</c:v>
                </c:pt>
                <c:pt idx="34">
                  <c:v>1978.625</c:v>
                </c:pt>
                <c:pt idx="35">
                  <c:v>1978.875</c:v>
                </c:pt>
                <c:pt idx="36">
                  <c:v>1979.125</c:v>
                </c:pt>
                <c:pt idx="37">
                  <c:v>1979.375</c:v>
                </c:pt>
                <c:pt idx="38">
                  <c:v>1979.625</c:v>
                </c:pt>
                <c:pt idx="39">
                  <c:v>1979.875</c:v>
                </c:pt>
                <c:pt idx="40">
                  <c:v>1980.125</c:v>
                </c:pt>
                <c:pt idx="41">
                  <c:v>1980.375</c:v>
                </c:pt>
                <c:pt idx="42">
                  <c:v>1980.625</c:v>
                </c:pt>
                <c:pt idx="43">
                  <c:v>1980.875</c:v>
                </c:pt>
                <c:pt idx="44">
                  <c:v>1981.125</c:v>
                </c:pt>
                <c:pt idx="45">
                  <c:v>1981.375</c:v>
                </c:pt>
                <c:pt idx="46">
                  <c:v>1981.625</c:v>
                </c:pt>
                <c:pt idx="47">
                  <c:v>1981.875</c:v>
                </c:pt>
                <c:pt idx="48">
                  <c:v>1982.125</c:v>
                </c:pt>
                <c:pt idx="49">
                  <c:v>1982.375</c:v>
                </c:pt>
                <c:pt idx="50">
                  <c:v>1982.625</c:v>
                </c:pt>
                <c:pt idx="51">
                  <c:v>1982.875</c:v>
                </c:pt>
                <c:pt idx="52">
                  <c:v>1983.125</c:v>
                </c:pt>
                <c:pt idx="53">
                  <c:v>1983.375</c:v>
                </c:pt>
                <c:pt idx="54">
                  <c:v>1983.625</c:v>
                </c:pt>
                <c:pt idx="55">
                  <c:v>1983.875</c:v>
                </c:pt>
                <c:pt idx="56">
                  <c:v>1984.125</c:v>
                </c:pt>
                <c:pt idx="57">
                  <c:v>1984.375</c:v>
                </c:pt>
                <c:pt idx="58">
                  <c:v>1984.625</c:v>
                </c:pt>
                <c:pt idx="59">
                  <c:v>1984.875</c:v>
                </c:pt>
                <c:pt idx="60">
                  <c:v>1985.125</c:v>
                </c:pt>
                <c:pt idx="61">
                  <c:v>1985.375</c:v>
                </c:pt>
                <c:pt idx="62">
                  <c:v>1985.625</c:v>
                </c:pt>
                <c:pt idx="63">
                  <c:v>1985.875</c:v>
                </c:pt>
                <c:pt idx="64">
                  <c:v>1986.125</c:v>
                </c:pt>
                <c:pt idx="65">
                  <c:v>1986.375</c:v>
                </c:pt>
                <c:pt idx="66">
                  <c:v>1986.625</c:v>
                </c:pt>
                <c:pt idx="67">
                  <c:v>1986.875</c:v>
                </c:pt>
                <c:pt idx="68">
                  <c:v>1987.125</c:v>
                </c:pt>
                <c:pt idx="69">
                  <c:v>1987.375</c:v>
                </c:pt>
                <c:pt idx="70">
                  <c:v>1987.625</c:v>
                </c:pt>
                <c:pt idx="71">
                  <c:v>1987.875</c:v>
                </c:pt>
                <c:pt idx="72">
                  <c:v>1988.125</c:v>
                </c:pt>
                <c:pt idx="73">
                  <c:v>1988.375</c:v>
                </c:pt>
                <c:pt idx="74">
                  <c:v>1988.625</c:v>
                </c:pt>
                <c:pt idx="75">
                  <c:v>1988.875</c:v>
                </c:pt>
                <c:pt idx="76">
                  <c:v>1989.125</c:v>
                </c:pt>
                <c:pt idx="77">
                  <c:v>1989.375</c:v>
                </c:pt>
                <c:pt idx="78">
                  <c:v>1989.625</c:v>
                </c:pt>
                <c:pt idx="79">
                  <c:v>1989.875</c:v>
                </c:pt>
                <c:pt idx="80">
                  <c:v>1990.125</c:v>
                </c:pt>
                <c:pt idx="81">
                  <c:v>1990.375</c:v>
                </c:pt>
                <c:pt idx="82">
                  <c:v>1990.625</c:v>
                </c:pt>
                <c:pt idx="83">
                  <c:v>1990.875</c:v>
                </c:pt>
                <c:pt idx="84">
                  <c:v>1991.125</c:v>
                </c:pt>
                <c:pt idx="85">
                  <c:v>1991.375</c:v>
                </c:pt>
                <c:pt idx="86">
                  <c:v>1991.625</c:v>
                </c:pt>
                <c:pt idx="87">
                  <c:v>1991.875</c:v>
                </c:pt>
                <c:pt idx="88">
                  <c:v>1992.125</c:v>
                </c:pt>
                <c:pt idx="89">
                  <c:v>1992.375</c:v>
                </c:pt>
                <c:pt idx="90">
                  <c:v>1992.625</c:v>
                </c:pt>
                <c:pt idx="91">
                  <c:v>1992.875</c:v>
                </c:pt>
                <c:pt idx="92">
                  <c:v>1993.125</c:v>
                </c:pt>
                <c:pt idx="93">
                  <c:v>1993.375</c:v>
                </c:pt>
                <c:pt idx="94">
                  <c:v>1993.625</c:v>
                </c:pt>
                <c:pt idx="95">
                  <c:v>1993.875</c:v>
                </c:pt>
                <c:pt idx="96">
                  <c:v>1994.125</c:v>
                </c:pt>
                <c:pt idx="97">
                  <c:v>1994.375</c:v>
                </c:pt>
                <c:pt idx="98">
                  <c:v>1994.625</c:v>
                </c:pt>
                <c:pt idx="99">
                  <c:v>1994.875</c:v>
                </c:pt>
                <c:pt idx="100">
                  <c:v>1995.125</c:v>
                </c:pt>
                <c:pt idx="101">
                  <c:v>1995.375</c:v>
                </c:pt>
                <c:pt idx="102">
                  <c:v>1995.625</c:v>
                </c:pt>
                <c:pt idx="103">
                  <c:v>1995.875</c:v>
                </c:pt>
                <c:pt idx="104">
                  <c:v>1996.125</c:v>
                </c:pt>
                <c:pt idx="105">
                  <c:v>1996.375</c:v>
                </c:pt>
                <c:pt idx="106">
                  <c:v>1996.625</c:v>
                </c:pt>
                <c:pt idx="107">
                  <c:v>1996.875</c:v>
                </c:pt>
                <c:pt idx="108">
                  <c:v>1997.125</c:v>
                </c:pt>
                <c:pt idx="109">
                  <c:v>1997.375</c:v>
                </c:pt>
                <c:pt idx="110">
                  <c:v>1997.625</c:v>
                </c:pt>
                <c:pt idx="111">
                  <c:v>1997.875</c:v>
                </c:pt>
                <c:pt idx="112">
                  <c:v>1998.125</c:v>
                </c:pt>
                <c:pt idx="113">
                  <c:v>1998.375</c:v>
                </c:pt>
                <c:pt idx="114">
                  <c:v>1998.625</c:v>
                </c:pt>
                <c:pt idx="115">
                  <c:v>1998.875</c:v>
                </c:pt>
                <c:pt idx="116">
                  <c:v>1999.125</c:v>
                </c:pt>
                <c:pt idx="117">
                  <c:v>1999.375</c:v>
                </c:pt>
                <c:pt idx="118">
                  <c:v>1999.625</c:v>
                </c:pt>
                <c:pt idx="119">
                  <c:v>1999.875</c:v>
                </c:pt>
                <c:pt idx="120">
                  <c:v>2000.125</c:v>
                </c:pt>
                <c:pt idx="121">
                  <c:v>2000.375</c:v>
                </c:pt>
                <c:pt idx="122">
                  <c:v>2000.625</c:v>
                </c:pt>
                <c:pt idx="123">
                  <c:v>2000.875</c:v>
                </c:pt>
                <c:pt idx="124">
                  <c:v>2001.125</c:v>
                </c:pt>
                <c:pt idx="125">
                  <c:v>2001.375</c:v>
                </c:pt>
                <c:pt idx="126">
                  <c:v>2001.625</c:v>
                </c:pt>
                <c:pt idx="127">
                  <c:v>2001.875</c:v>
                </c:pt>
                <c:pt idx="128">
                  <c:v>2002.125</c:v>
                </c:pt>
                <c:pt idx="129">
                  <c:v>2002.375</c:v>
                </c:pt>
                <c:pt idx="130">
                  <c:v>2002.625</c:v>
                </c:pt>
                <c:pt idx="131">
                  <c:v>2002.875</c:v>
                </c:pt>
                <c:pt idx="132">
                  <c:v>2003.125</c:v>
                </c:pt>
                <c:pt idx="133">
                  <c:v>2003.375</c:v>
                </c:pt>
                <c:pt idx="134">
                  <c:v>2003.625</c:v>
                </c:pt>
                <c:pt idx="135">
                  <c:v>2003.875</c:v>
                </c:pt>
                <c:pt idx="136">
                  <c:v>2004.125</c:v>
                </c:pt>
                <c:pt idx="137">
                  <c:v>2004.375</c:v>
                </c:pt>
                <c:pt idx="138">
                  <c:v>2004.625</c:v>
                </c:pt>
                <c:pt idx="139">
                  <c:v>2004.875</c:v>
                </c:pt>
                <c:pt idx="140">
                  <c:v>2005.125</c:v>
                </c:pt>
                <c:pt idx="141">
                  <c:v>2005.375</c:v>
                </c:pt>
                <c:pt idx="142">
                  <c:v>2005.625</c:v>
                </c:pt>
                <c:pt idx="143">
                  <c:v>2005.875</c:v>
                </c:pt>
                <c:pt idx="144">
                  <c:v>2006.125</c:v>
                </c:pt>
                <c:pt idx="145">
                  <c:v>2006.375</c:v>
                </c:pt>
                <c:pt idx="146">
                  <c:v>2006.625</c:v>
                </c:pt>
                <c:pt idx="147">
                  <c:v>2006.875</c:v>
                </c:pt>
                <c:pt idx="148">
                  <c:v>2007.125</c:v>
                </c:pt>
                <c:pt idx="149">
                  <c:v>2007.375</c:v>
                </c:pt>
                <c:pt idx="150">
                  <c:v>2007.625</c:v>
                </c:pt>
                <c:pt idx="151">
                  <c:v>2007.875</c:v>
                </c:pt>
                <c:pt idx="152">
                  <c:v>2008.125</c:v>
                </c:pt>
                <c:pt idx="153">
                  <c:v>2008.375</c:v>
                </c:pt>
                <c:pt idx="154">
                  <c:v>2008.625</c:v>
                </c:pt>
                <c:pt idx="155">
                  <c:v>2008.875</c:v>
                </c:pt>
                <c:pt idx="156">
                  <c:v>2009.125</c:v>
                </c:pt>
                <c:pt idx="157">
                  <c:v>2009.375</c:v>
                </c:pt>
                <c:pt idx="158">
                  <c:v>2009.625</c:v>
                </c:pt>
                <c:pt idx="159">
                  <c:v>2009.875</c:v>
                </c:pt>
                <c:pt idx="160">
                  <c:v>2010.125</c:v>
                </c:pt>
                <c:pt idx="161">
                  <c:v>2010.375</c:v>
                </c:pt>
                <c:pt idx="162">
                  <c:v>2010.625</c:v>
                </c:pt>
                <c:pt idx="163">
                  <c:v>2010.875</c:v>
                </c:pt>
                <c:pt idx="164">
                  <c:v>2011.125</c:v>
                </c:pt>
                <c:pt idx="165">
                  <c:v>2011.375</c:v>
                </c:pt>
                <c:pt idx="166">
                  <c:v>2011.625</c:v>
                </c:pt>
                <c:pt idx="167">
                  <c:v>2011.875</c:v>
                </c:pt>
                <c:pt idx="168">
                  <c:v>2012.125</c:v>
                </c:pt>
                <c:pt idx="169">
                  <c:v>2012.375</c:v>
                </c:pt>
                <c:pt idx="170">
                  <c:v>2012.625</c:v>
                </c:pt>
                <c:pt idx="171">
                  <c:v>2012.875</c:v>
                </c:pt>
                <c:pt idx="172">
                  <c:v>2013.125</c:v>
                </c:pt>
                <c:pt idx="173">
                  <c:v>2013.375</c:v>
                </c:pt>
                <c:pt idx="174">
                  <c:v>2013.625</c:v>
                </c:pt>
                <c:pt idx="175">
                  <c:v>2013.875</c:v>
                </c:pt>
              </c:numCache>
            </c:numRef>
          </c:cat>
          <c:val>
            <c:numRef>
              <c:f>Data!$C$139:$C$314</c:f>
              <c:numCache>
                <c:formatCode>General</c:formatCode>
                <c:ptCount val="176"/>
                <c:pt idx="1">
                  <c:v>100</c:v>
                </c:pt>
                <c:pt idx="2">
                  <c:v>100.62934408036914</c:v>
                </c:pt>
                <c:pt idx="3">
                  <c:v>101.66665703086123</c:v>
                </c:pt>
                <c:pt idx="4">
                  <c:v>101.3059317086567</c:v>
                </c:pt>
                <c:pt idx="5">
                  <c:v>101.64153965882556</c:v>
                </c:pt>
                <c:pt idx="6">
                  <c:v>101.54374191959585</c:v>
                </c:pt>
                <c:pt idx="7">
                  <c:v>102.25332913768196</c:v>
                </c:pt>
                <c:pt idx="8">
                  <c:v>102.63593989879622</c:v>
                </c:pt>
                <c:pt idx="9">
                  <c:v>102.25423333424843</c:v>
                </c:pt>
                <c:pt idx="10">
                  <c:v>103.0571623509712</c:v>
                </c:pt>
                <c:pt idx="11">
                  <c:v>102.16037415790201</c:v>
                </c:pt>
                <c:pt idx="12">
                  <c:v>101.31226806549236</c:v>
                </c:pt>
                <c:pt idx="13">
                  <c:v>99.265166872165651</c:v>
                </c:pt>
                <c:pt idx="14">
                  <c:v>98.562747779943109</c:v>
                </c:pt>
                <c:pt idx="15">
                  <c:v>97.507792830595264</c:v>
                </c:pt>
                <c:pt idx="16">
                  <c:v>97.626653435920431</c:v>
                </c:pt>
                <c:pt idx="17">
                  <c:v>96.560601746393274</c:v>
                </c:pt>
                <c:pt idx="18">
                  <c:v>95.688120775040787</c:v>
                </c:pt>
                <c:pt idx="19">
                  <c:v>95.122008300308309</c:v>
                </c:pt>
                <c:pt idx="20">
                  <c:v>97.588634962552248</c:v>
                </c:pt>
                <c:pt idx="21">
                  <c:v>98.422452792998058</c:v>
                </c:pt>
                <c:pt idx="22">
                  <c:v>95.657557895085318</c:v>
                </c:pt>
                <c:pt idx="23">
                  <c:v>96.003403600268896</c:v>
                </c:pt>
                <c:pt idx="24">
                  <c:v>96.113215474373391</c:v>
                </c:pt>
                <c:pt idx="25">
                  <c:v>98.621062671748234</c:v>
                </c:pt>
                <c:pt idx="26">
                  <c:v>97.867855039866853</c:v>
                </c:pt>
                <c:pt idx="27">
                  <c:v>97.970924057249803</c:v>
                </c:pt>
                <c:pt idx="28">
                  <c:v>100.12051691312396</c:v>
                </c:pt>
                <c:pt idx="29">
                  <c:v>102.09743260098617</c:v>
                </c:pt>
                <c:pt idx="30">
                  <c:v>102.67529481450281</c:v>
                </c:pt>
                <c:pt idx="31">
                  <c:v>105.16332845840118</c:v>
                </c:pt>
                <c:pt idx="32">
                  <c:v>106.96552806684672</c:v>
                </c:pt>
                <c:pt idx="33">
                  <c:v>108.8944338000974</c:v>
                </c:pt>
                <c:pt idx="34">
                  <c:v>108.93778680293369</c:v>
                </c:pt>
                <c:pt idx="35">
                  <c:v>109.86707365582113</c:v>
                </c:pt>
                <c:pt idx="36">
                  <c:v>113.03195637301684</c:v>
                </c:pt>
                <c:pt idx="37">
                  <c:v>112.64370659290275</c:v>
                </c:pt>
                <c:pt idx="38">
                  <c:v>111.16587365997226</c:v>
                </c:pt>
                <c:pt idx="39">
                  <c:v>110.25769741509532</c:v>
                </c:pt>
                <c:pt idx="40">
                  <c:v>108.30588706730788</c:v>
                </c:pt>
                <c:pt idx="41">
                  <c:v>105.63955658087677</c:v>
                </c:pt>
                <c:pt idx="42">
                  <c:v>106.65712310621647</c:v>
                </c:pt>
                <c:pt idx="43">
                  <c:v>104.27420042122779</c:v>
                </c:pt>
                <c:pt idx="44">
                  <c:v>102.26692508977087</c:v>
                </c:pt>
                <c:pt idx="45">
                  <c:v>102.24921764938418</c:v>
                </c:pt>
                <c:pt idx="46">
                  <c:v>100.81081226379341</c:v>
                </c:pt>
                <c:pt idx="47">
                  <c:v>99.174726730305338</c:v>
                </c:pt>
                <c:pt idx="48">
                  <c:v>99.27365846630336</c:v>
                </c:pt>
                <c:pt idx="49">
                  <c:v>99.107715732817255</c:v>
                </c:pt>
                <c:pt idx="50">
                  <c:v>95.868527761527034</c:v>
                </c:pt>
                <c:pt idx="51">
                  <c:v>95.871599194089072</c:v>
                </c:pt>
                <c:pt idx="52">
                  <c:v>98.029939674266132</c:v>
                </c:pt>
                <c:pt idx="53">
                  <c:v>98.405344958750348</c:v>
                </c:pt>
                <c:pt idx="54">
                  <c:v>97.732088474798758</c:v>
                </c:pt>
                <c:pt idx="55">
                  <c:v>97.026418713780544</c:v>
                </c:pt>
                <c:pt idx="56">
                  <c:v>97.59174578930272</c:v>
                </c:pt>
                <c:pt idx="57">
                  <c:v>98.025042655630656</c:v>
                </c:pt>
                <c:pt idx="58">
                  <c:v>98.03853058942201</c:v>
                </c:pt>
                <c:pt idx="59">
                  <c:v>97.841522426571217</c:v>
                </c:pt>
                <c:pt idx="60">
                  <c:v>99.013816850740909</c:v>
                </c:pt>
                <c:pt idx="61">
                  <c:v>99.269913738314216</c:v>
                </c:pt>
                <c:pt idx="62">
                  <c:v>100.11386285827321</c:v>
                </c:pt>
                <c:pt idx="63">
                  <c:v>100.47872921375253</c:v>
                </c:pt>
                <c:pt idx="64">
                  <c:v>101.59872878909673</c:v>
                </c:pt>
                <c:pt idx="65">
                  <c:v>104.65244826024615</c:v>
                </c:pt>
                <c:pt idx="66">
                  <c:v>105.50831138603884</c:v>
                </c:pt>
                <c:pt idx="67">
                  <c:v>106.38552451558265</c:v>
                </c:pt>
                <c:pt idx="68">
                  <c:v>107.73712532439619</c:v>
                </c:pt>
                <c:pt idx="69">
                  <c:v>109.83348021614545</c:v>
                </c:pt>
                <c:pt idx="70">
                  <c:v>110.8593437712796</c:v>
                </c:pt>
                <c:pt idx="71">
                  <c:v>110.85769517299818</c:v>
                </c:pt>
                <c:pt idx="72">
                  <c:v>111.29239427126026</c:v>
                </c:pt>
                <c:pt idx="73">
                  <c:v>114.25012450791566</c:v>
                </c:pt>
                <c:pt idx="74">
                  <c:v>114.90506059653075</c:v>
                </c:pt>
                <c:pt idx="75">
                  <c:v>114.4368490174371</c:v>
                </c:pt>
                <c:pt idx="76">
                  <c:v>115.51615678646651</c:v>
                </c:pt>
                <c:pt idx="77">
                  <c:v>116.7302114112678</c:v>
                </c:pt>
                <c:pt idx="78">
                  <c:v>116.78346001019578</c:v>
                </c:pt>
                <c:pt idx="79">
                  <c:v>115.8983532585177</c:v>
                </c:pt>
                <c:pt idx="80">
                  <c:v>114.57921672583889</c:v>
                </c:pt>
                <c:pt idx="81">
                  <c:v>114.50448702311931</c:v>
                </c:pt>
                <c:pt idx="82">
                  <c:v>112.32828349034592</c:v>
                </c:pt>
                <c:pt idx="83">
                  <c:v>107.91150037799402</c:v>
                </c:pt>
                <c:pt idx="84">
                  <c:v>105.36511798056614</c:v>
                </c:pt>
                <c:pt idx="85">
                  <c:v>106.78319103104363</c:v>
                </c:pt>
                <c:pt idx="86">
                  <c:v>106.58057362457983</c:v>
                </c:pt>
                <c:pt idx="87">
                  <c:v>104.93285005868081</c:v>
                </c:pt>
                <c:pt idx="88">
                  <c:v>103.91147860530596</c:v>
                </c:pt>
                <c:pt idx="89">
                  <c:v>104.50235398951662</c:v>
                </c:pt>
                <c:pt idx="90">
                  <c:v>103.64859301117522</c:v>
                </c:pt>
                <c:pt idx="91">
                  <c:v>101.79940792992745</c:v>
                </c:pt>
                <c:pt idx="92">
                  <c:v>100.84906958153999</c:v>
                </c:pt>
                <c:pt idx="93">
                  <c:v>101.23665542734457</c:v>
                </c:pt>
                <c:pt idx="94">
                  <c:v>101.73198470690141</c:v>
                </c:pt>
                <c:pt idx="95">
                  <c:v>100.62544850840773</c:v>
                </c:pt>
                <c:pt idx="96">
                  <c:v>101.00789267451303</c:v>
                </c:pt>
                <c:pt idx="97">
                  <c:v>102.28205684099575</c:v>
                </c:pt>
                <c:pt idx="98">
                  <c:v>101.81407471853841</c:v>
                </c:pt>
                <c:pt idx="99">
                  <c:v>100.62569677922707</c:v>
                </c:pt>
                <c:pt idx="100">
                  <c:v>99.897344807005808</c:v>
                </c:pt>
                <c:pt idx="101">
                  <c:v>100.80318562370877</c:v>
                </c:pt>
                <c:pt idx="102">
                  <c:v>101.15380648730358</c:v>
                </c:pt>
                <c:pt idx="103">
                  <c:v>99.911683173131294</c:v>
                </c:pt>
                <c:pt idx="104">
                  <c:v>99.583805265832822</c:v>
                </c:pt>
                <c:pt idx="105">
                  <c:v>100.22678805540077</c:v>
                </c:pt>
                <c:pt idx="106">
                  <c:v>100.53032695540468</c:v>
                </c:pt>
                <c:pt idx="107">
                  <c:v>99.045904318340234</c:v>
                </c:pt>
                <c:pt idx="108">
                  <c:v>99.324796739992749</c:v>
                </c:pt>
                <c:pt idx="109">
                  <c:v>100.72849194017742</c:v>
                </c:pt>
                <c:pt idx="110">
                  <c:v>101.52696454428516</c:v>
                </c:pt>
                <c:pt idx="111">
                  <c:v>101.34979749687685</c:v>
                </c:pt>
                <c:pt idx="112">
                  <c:v>102.43739555963816</c:v>
                </c:pt>
                <c:pt idx="113">
                  <c:v>104.94837724428405</c:v>
                </c:pt>
                <c:pt idx="114">
                  <c:v>106.62843278317222</c:v>
                </c:pt>
                <c:pt idx="115">
                  <c:v>106.94444157614249</c:v>
                </c:pt>
                <c:pt idx="116">
                  <c:v>108.24208186873445</c:v>
                </c:pt>
                <c:pt idx="117">
                  <c:v>110.1074205430758</c:v>
                </c:pt>
                <c:pt idx="118">
                  <c:v>112.41876786491589</c:v>
                </c:pt>
                <c:pt idx="119">
                  <c:v>112.86303717416016</c:v>
                </c:pt>
                <c:pt idx="120">
                  <c:v>114.41842022695796</c:v>
                </c:pt>
                <c:pt idx="121">
                  <c:v>116.99918680802105</c:v>
                </c:pt>
                <c:pt idx="122">
                  <c:v>118.84487691650617</c:v>
                </c:pt>
                <c:pt idx="123">
                  <c:v>119.76794167655765</c:v>
                </c:pt>
                <c:pt idx="124">
                  <c:v>120.52667797601957</c:v>
                </c:pt>
                <c:pt idx="125">
                  <c:v>123.0342242896246</c:v>
                </c:pt>
                <c:pt idx="126">
                  <c:v>125.67590355565363</c:v>
                </c:pt>
                <c:pt idx="127">
                  <c:v>126.32787751980314</c:v>
                </c:pt>
                <c:pt idx="128">
                  <c:v>128.68615818456456</c:v>
                </c:pt>
                <c:pt idx="129">
                  <c:v>131.30825905595808</c:v>
                </c:pt>
                <c:pt idx="130">
                  <c:v>135.26114902479634</c:v>
                </c:pt>
                <c:pt idx="131">
                  <c:v>136.97585084421638</c:v>
                </c:pt>
                <c:pt idx="132">
                  <c:v>138.69391588006778</c:v>
                </c:pt>
                <c:pt idx="133">
                  <c:v>141.0182751177621</c:v>
                </c:pt>
                <c:pt idx="134">
                  <c:v>145.36308418498712</c:v>
                </c:pt>
                <c:pt idx="135">
                  <c:v>148.54944735021905</c:v>
                </c:pt>
                <c:pt idx="136">
                  <c:v>152.52919430001367</c:v>
                </c:pt>
                <c:pt idx="137">
                  <c:v>157.09950967035891</c:v>
                </c:pt>
                <c:pt idx="138">
                  <c:v>161.65899495080481</c:v>
                </c:pt>
                <c:pt idx="139">
                  <c:v>164.97187067850538</c:v>
                </c:pt>
                <c:pt idx="140">
                  <c:v>171.3532661285785</c:v>
                </c:pt>
                <c:pt idx="141">
                  <c:v>175.3727463192543</c:v>
                </c:pt>
                <c:pt idx="142">
                  <c:v>180.96089429506472</c:v>
                </c:pt>
                <c:pt idx="143">
                  <c:v>181.28045535321507</c:v>
                </c:pt>
                <c:pt idx="144">
                  <c:v>183.74922048467056</c:v>
                </c:pt>
                <c:pt idx="145">
                  <c:v>182.04841714469529</c:v>
                </c:pt>
                <c:pt idx="146">
                  <c:v>178.53191332074431</c:v>
                </c:pt>
                <c:pt idx="147">
                  <c:v>178.43757884483878</c:v>
                </c:pt>
                <c:pt idx="148">
                  <c:v>176.35834498560601</c:v>
                </c:pt>
                <c:pt idx="149">
                  <c:v>171.16370335512082</c:v>
                </c:pt>
                <c:pt idx="150">
                  <c:v>166.90826256819437</c:v>
                </c:pt>
                <c:pt idx="151">
                  <c:v>157.83954698249869</c:v>
                </c:pt>
                <c:pt idx="152">
                  <c:v>145.81447047165622</c:v>
                </c:pt>
                <c:pt idx="153">
                  <c:v>140.19008244457163</c:v>
                </c:pt>
                <c:pt idx="154">
                  <c:v>132.12821362709587</c:v>
                </c:pt>
                <c:pt idx="155">
                  <c:v>124.32486725012915</c:v>
                </c:pt>
                <c:pt idx="156">
                  <c:v>118.15534188265143</c:v>
                </c:pt>
                <c:pt idx="157">
                  <c:v>120.63444611877765</c:v>
                </c:pt>
                <c:pt idx="158">
                  <c:v>123.32632176126586</c:v>
                </c:pt>
                <c:pt idx="159">
                  <c:v>121.49709040151804</c:v>
                </c:pt>
                <c:pt idx="160">
                  <c:v>117.72605548444241</c:v>
                </c:pt>
                <c:pt idx="161">
                  <c:v>122.50486541144886</c:v>
                </c:pt>
                <c:pt idx="162">
                  <c:v>120.13835980871821</c:v>
                </c:pt>
                <c:pt idx="163">
                  <c:v>115.5857328423301</c:v>
                </c:pt>
                <c:pt idx="164">
                  <c:v>110.24922399641179</c:v>
                </c:pt>
                <c:pt idx="165">
                  <c:v>112.32465460805022</c:v>
                </c:pt>
                <c:pt idx="166">
                  <c:v>111.95580563890206</c:v>
                </c:pt>
                <c:pt idx="167">
                  <c:v>107.49571694806616</c:v>
                </c:pt>
                <c:pt idx="168">
                  <c:v>105.83772270155085</c:v>
                </c:pt>
                <c:pt idx="169">
                  <c:v>111.70181756814642</c:v>
                </c:pt>
                <c:pt idx="170">
                  <c:v>114.43096558066669</c:v>
                </c:pt>
                <c:pt idx="171">
                  <c:v>112.81853991068641</c:v>
                </c:pt>
                <c:pt idx="172">
                  <c:v>114.51755503329663</c:v>
                </c:pt>
                <c:pt idx="173">
                  <c:v>121.53216165570659</c:v>
                </c:pt>
                <c:pt idx="174">
                  <c:v>124.74830776043945</c:v>
                </c:pt>
                <c:pt idx="175">
                  <c:v>124.3697941128061</c:v>
                </c:pt>
              </c:numCache>
            </c:numRef>
          </c:val>
        </c:ser>
        <c:marker val="1"/>
        <c:axId val="32793344"/>
        <c:axId val="32794880"/>
      </c:lineChart>
      <c:catAx>
        <c:axId val="32793344"/>
        <c:scaling>
          <c:orientation val="minMax"/>
        </c:scaling>
        <c:axPos val="b"/>
        <c:numFmt formatCode="0" sourceLinked="0"/>
        <c:tickLblPos val="nextTo"/>
        <c:txPr>
          <a:bodyPr/>
          <a:lstStyle/>
          <a:p>
            <a:pPr>
              <a:defRPr lang="es-AR"/>
            </a:pPr>
            <a:endParaRPr lang="es-ES"/>
          </a:p>
        </c:txPr>
        <c:crossAx val="32794880"/>
        <c:crosses val="autoZero"/>
        <c:auto val="1"/>
        <c:lblAlgn val="ctr"/>
        <c:lblOffset val="100"/>
      </c:catAx>
      <c:valAx>
        <c:axId val="32794880"/>
        <c:scaling>
          <c:orientation val="minMax"/>
          <c:max val="200"/>
          <c:min val="80"/>
        </c:scaling>
        <c:axPos val="l"/>
        <c:majorGridlines>
          <c:spPr>
            <a:ln>
              <a:prstDash val="sysDash"/>
            </a:ln>
          </c:spPr>
        </c:majorGridlines>
        <c:numFmt formatCode="General" sourceLinked="1"/>
        <c:tickLblPos val="nextTo"/>
        <c:txPr>
          <a:bodyPr/>
          <a:lstStyle/>
          <a:p>
            <a:pPr>
              <a:defRPr lang="es-AR"/>
            </a:pPr>
            <a:endParaRPr lang="es-ES"/>
          </a:p>
        </c:txPr>
        <c:crossAx val="32793344"/>
        <c:crosses val="autoZero"/>
        <c:crossBetween val="between"/>
      </c:valAx>
      <c:spPr>
        <a:noFill/>
      </c:spPr>
    </c:plotArea>
    <c:plotVisOnly val="1"/>
    <c:dispBlanksAs val="gap"/>
  </c:chart>
  <c:spPr>
    <a:noFill/>
    <a:ln>
      <a:noFill/>
    </a:ln>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ES"/>
  <c:style val="7"/>
  <c:chart>
    <c:autoTitleDeleted val="1"/>
    <c:plotArea>
      <c:layout>
        <c:manualLayout>
          <c:layoutTarget val="inner"/>
          <c:xMode val="edge"/>
          <c:yMode val="edge"/>
          <c:x val="0.11142170259166816"/>
          <c:y val="3.3981819484574231E-2"/>
          <c:w val="0.84543910289311885"/>
          <c:h val="0.74710724625027924"/>
        </c:manualLayout>
      </c:layout>
      <c:areaChart>
        <c:grouping val="stacked"/>
        <c:ser>
          <c:idx val="0"/>
          <c:order val="0"/>
          <c:tx>
            <c:strRef>
              <c:f>'Reservas Int'!$A$25:$B$25</c:f>
              <c:strCache>
                <c:ptCount val="1"/>
                <c:pt idx="0">
                  <c:v>Brasil</c:v>
                </c:pt>
              </c:strCache>
            </c:strRef>
          </c:tx>
          <c:cat>
            <c:numRef>
              <c:f>'Reservas Int'!$AB$24:$AX$24</c:f>
              <c:numCache>
                <c:formatCode>General</c:formatCode>
                <c:ptCount val="23"/>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numCache>
            </c:numRef>
          </c:cat>
          <c:val>
            <c:numRef>
              <c:f>'Reservas Int'!$AB$25:$AX$25</c:f>
              <c:numCache>
                <c:formatCode>0</c:formatCode>
                <c:ptCount val="23"/>
                <c:pt idx="0">
                  <c:v>9199.6910287999999</c:v>
                </c:pt>
                <c:pt idx="1">
                  <c:v>8748.6315312999996</c:v>
                </c:pt>
                <c:pt idx="2">
                  <c:v>23264.547500000001</c:v>
                </c:pt>
                <c:pt idx="3">
                  <c:v>31746.910991860001</c:v>
                </c:pt>
                <c:pt idx="4">
                  <c:v>38491.777748798195</c:v>
                </c:pt>
                <c:pt idx="5">
                  <c:v>51477.389634275343</c:v>
                </c:pt>
                <c:pt idx="6">
                  <c:v>59685.476090789998</c:v>
                </c:pt>
                <c:pt idx="7">
                  <c:v>51705.520617097012</c:v>
                </c:pt>
                <c:pt idx="8">
                  <c:v>43902.193733155174</c:v>
                </c:pt>
                <c:pt idx="9">
                  <c:v>36342.324427741027</c:v>
                </c:pt>
                <c:pt idx="10">
                  <c:v>33015.297296266384</c:v>
                </c:pt>
                <c:pt idx="11">
                  <c:v>35866.445532019301</c:v>
                </c:pt>
                <c:pt idx="12">
                  <c:v>37832.146074201053</c:v>
                </c:pt>
                <c:pt idx="13">
                  <c:v>49297.286965965577</c:v>
                </c:pt>
                <c:pt idx="14">
                  <c:v>52934.865193021185</c:v>
                </c:pt>
                <c:pt idx="15">
                  <c:v>53799.285064658485</c:v>
                </c:pt>
                <c:pt idx="16">
                  <c:v>85842.861104643423</c:v>
                </c:pt>
                <c:pt idx="17">
                  <c:v>180333.62253823612</c:v>
                </c:pt>
                <c:pt idx="18">
                  <c:v>193783.36354099397</c:v>
                </c:pt>
                <c:pt idx="19">
                  <c:v>238539.46301324078</c:v>
                </c:pt>
                <c:pt idx="20">
                  <c:v>288574.60355960863</c:v>
                </c:pt>
                <c:pt idx="21">
                  <c:v>352010.24172138405</c:v>
                </c:pt>
                <c:pt idx="22">
                  <c:v>369565.97292920999</c:v>
                </c:pt>
              </c:numCache>
            </c:numRef>
          </c:val>
        </c:ser>
        <c:ser>
          <c:idx val="1"/>
          <c:order val="1"/>
          <c:tx>
            <c:strRef>
              <c:f>'Reservas Int'!$A$26:$B$26</c:f>
              <c:strCache>
                <c:ptCount val="1"/>
                <c:pt idx="0">
                  <c:v>América Latina sin Brasil</c:v>
                </c:pt>
              </c:strCache>
            </c:strRef>
          </c:tx>
          <c:cat>
            <c:numRef>
              <c:f>'Reservas Int'!$AB$24:$AX$24</c:f>
              <c:numCache>
                <c:formatCode>General</c:formatCode>
                <c:ptCount val="23"/>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numCache>
            </c:numRef>
          </c:cat>
          <c:val>
            <c:numRef>
              <c:f>'Reservas Int'!$AB$26:$AX$26</c:f>
              <c:numCache>
                <c:formatCode>0</c:formatCode>
                <c:ptCount val="23"/>
                <c:pt idx="0">
                  <c:v>49152.359002469653</c:v>
                </c:pt>
                <c:pt idx="1">
                  <c:v>65475.184861316462</c:v>
                </c:pt>
                <c:pt idx="2">
                  <c:v>72874.550077164138</c:v>
                </c:pt>
                <c:pt idx="3">
                  <c:v>85818.490899178199</c:v>
                </c:pt>
                <c:pt idx="4">
                  <c:v>74825.526254570228</c:v>
                </c:pt>
                <c:pt idx="5">
                  <c:v>87026.051270653043</c:v>
                </c:pt>
                <c:pt idx="6">
                  <c:v>104529.50571429826</c:v>
                </c:pt>
                <c:pt idx="7">
                  <c:v>122800.99514751637</c:v>
                </c:pt>
                <c:pt idx="8">
                  <c:v>121346.94353233821</c:v>
                </c:pt>
                <c:pt idx="9">
                  <c:v>121890.59017348825</c:v>
                </c:pt>
                <c:pt idx="10">
                  <c:v>126106.58156697795</c:v>
                </c:pt>
                <c:pt idx="11">
                  <c:v>124664.33299087927</c:v>
                </c:pt>
                <c:pt idx="12">
                  <c:v>125417.55207898478</c:v>
                </c:pt>
                <c:pt idx="13">
                  <c:v>150048.11073773881</c:v>
                </c:pt>
                <c:pt idx="14">
                  <c:v>172483.67033313811</c:v>
                </c:pt>
                <c:pt idx="15">
                  <c:v>207867.76184930111</c:v>
                </c:pt>
                <c:pt idx="16">
                  <c:v>232862.77372390337</c:v>
                </c:pt>
                <c:pt idx="17">
                  <c:v>276554.48049136222</c:v>
                </c:pt>
                <c:pt idx="18">
                  <c:v>315823.44514689682</c:v>
                </c:pt>
                <c:pt idx="19">
                  <c:v>324784.63656514557</c:v>
                </c:pt>
                <c:pt idx="20">
                  <c:v>364854.24415642599</c:v>
                </c:pt>
                <c:pt idx="21">
                  <c:v>414915.19439159991</c:v>
                </c:pt>
                <c:pt idx="22">
                  <c:v>420945.88437752664</c:v>
                </c:pt>
              </c:numCache>
            </c:numRef>
          </c:val>
        </c:ser>
        <c:axId val="38177792"/>
        <c:axId val="38200064"/>
      </c:areaChart>
      <c:catAx>
        <c:axId val="38177792"/>
        <c:scaling>
          <c:orientation val="minMax"/>
        </c:scaling>
        <c:axPos val="b"/>
        <c:numFmt formatCode="General" sourceLinked="1"/>
        <c:majorTickMark val="none"/>
        <c:tickLblPos val="nextTo"/>
        <c:txPr>
          <a:bodyPr/>
          <a:lstStyle/>
          <a:p>
            <a:pPr>
              <a:defRPr lang="es-AR" sz="1200"/>
            </a:pPr>
            <a:endParaRPr lang="es-ES"/>
          </a:p>
        </c:txPr>
        <c:crossAx val="38200064"/>
        <c:crosses val="autoZero"/>
        <c:auto val="1"/>
        <c:lblAlgn val="ctr"/>
        <c:lblOffset val="100"/>
      </c:catAx>
      <c:valAx>
        <c:axId val="38200064"/>
        <c:scaling>
          <c:orientation val="minMax"/>
          <c:max val="800000"/>
        </c:scaling>
        <c:axPos val="l"/>
        <c:majorGridlines/>
        <c:numFmt formatCode="#,##0" sourceLinked="0"/>
        <c:majorTickMark val="none"/>
        <c:tickLblPos val="nextTo"/>
        <c:txPr>
          <a:bodyPr/>
          <a:lstStyle/>
          <a:p>
            <a:pPr>
              <a:defRPr lang="es-AR" sz="1400"/>
            </a:pPr>
            <a:endParaRPr lang="es-ES"/>
          </a:p>
        </c:txPr>
        <c:crossAx val="38177792"/>
        <c:crosses val="autoZero"/>
        <c:crossBetween val="midCat"/>
      </c:valAx>
    </c:plotArea>
    <c:legend>
      <c:legendPos val="b"/>
      <c:txPr>
        <a:bodyPr/>
        <a:lstStyle/>
        <a:p>
          <a:pPr>
            <a:defRPr lang="es-AR" sz="1400"/>
          </a:pPr>
          <a:endParaRPr lang="es-ES"/>
        </a:p>
      </c:txPr>
    </c:legend>
    <c:plotVisOnly val="1"/>
    <c:dispBlanksAs val="zero"/>
  </c:chart>
  <c:spPr>
    <a:noFill/>
    <a:ln>
      <a:noFill/>
    </a:ln>
  </c:sp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s-ES"/>
  <c:chart>
    <c:plotArea>
      <c:layout/>
      <c:lineChart>
        <c:grouping val="standard"/>
        <c:ser>
          <c:idx val="0"/>
          <c:order val="0"/>
          <c:tx>
            <c:strRef>
              <c:f>'Evo Reservas comparado'!$A$28</c:f>
              <c:strCache>
                <c:ptCount val="1"/>
                <c:pt idx="0">
                  <c:v>Economías Avanzadas</c:v>
                </c:pt>
              </c:strCache>
            </c:strRef>
          </c:tx>
          <c:spPr>
            <a:ln w="50800"/>
          </c:spPr>
          <c:marker>
            <c:symbol val="none"/>
          </c:marker>
          <c:cat>
            <c:numRef>
              <c:f>'Evo Reservas comparado'!$E$6:$P$6</c:f>
              <c:numCache>
                <c:formatCode>General</c:formatCode>
                <c:ptCount val="12"/>
                <c:pt idx="0">
                  <c:v>2002</c:v>
                </c:pt>
                <c:pt idx="1">
                  <c:v>2003</c:v>
                </c:pt>
                <c:pt idx="2">
                  <c:v>2004</c:v>
                </c:pt>
                <c:pt idx="3">
                  <c:v>2005</c:v>
                </c:pt>
                <c:pt idx="4">
                  <c:v>2006</c:v>
                </c:pt>
                <c:pt idx="5">
                  <c:v>2007</c:v>
                </c:pt>
                <c:pt idx="6">
                  <c:v>2008</c:v>
                </c:pt>
                <c:pt idx="7">
                  <c:v>2009</c:v>
                </c:pt>
                <c:pt idx="8">
                  <c:v>2010</c:v>
                </c:pt>
                <c:pt idx="9">
                  <c:v>2011</c:v>
                </c:pt>
                <c:pt idx="10">
                  <c:v>2012</c:v>
                </c:pt>
                <c:pt idx="11">
                  <c:v>2013</c:v>
                </c:pt>
              </c:numCache>
            </c:numRef>
          </c:cat>
          <c:val>
            <c:numRef>
              <c:f>'Evo Reservas comparado'!$E$29:$O$29</c:f>
              <c:numCache>
                <c:formatCode>General</c:formatCode>
                <c:ptCount val="11"/>
                <c:pt idx="0">
                  <c:v>100</c:v>
                </c:pt>
                <c:pt idx="1">
                  <c:v>122.41614602883959</c:v>
                </c:pt>
                <c:pt idx="2">
                  <c:v>143.48356699429118</c:v>
                </c:pt>
                <c:pt idx="3">
                  <c:v>144.05550482081532</c:v>
                </c:pt>
                <c:pt idx="4">
                  <c:v>156.25186074986919</c:v>
                </c:pt>
                <c:pt idx="5">
                  <c:v>168.77454518112307</c:v>
                </c:pt>
                <c:pt idx="6">
                  <c:v>172.82188180469524</c:v>
                </c:pt>
                <c:pt idx="7">
                  <c:v>192.81995015317688</c:v>
                </c:pt>
                <c:pt idx="8">
                  <c:v>214.57334077087052</c:v>
                </c:pt>
                <c:pt idx="9">
                  <c:v>235.70450655619618</c:v>
                </c:pt>
                <c:pt idx="10">
                  <c:v>256.01441805736425</c:v>
                </c:pt>
              </c:numCache>
            </c:numRef>
          </c:val>
        </c:ser>
        <c:ser>
          <c:idx val="1"/>
          <c:order val="1"/>
          <c:tx>
            <c:strRef>
              <c:f>'Evo Reservas comparado'!$A$13</c:f>
              <c:strCache>
                <c:ptCount val="1"/>
                <c:pt idx="0">
                  <c:v>América Latina</c:v>
                </c:pt>
              </c:strCache>
            </c:strRef>
          </c:tx>
          <c:spPr>
            <a:ln w="50800"/>
          </c:spPr>
          <c:marker>
            <c:symbol val="none"/>
          </c:marker>
          <c:cat>
            <c:numRef>
              <c:f>'Evo Reservas comparado'!$E$6:$P$6</c:f>
              <c:numCache>
                <c:formatCode>General</c:formatCode>
                <c:ptCount val="12"/>
                <c:pt idx="0">
                  <c:v>2002</c:v>
                </c:pt>
                <c:pt idx="1">
                  <c:v>2003</c:v>
                </c:pt>
                <c:pt idx="2">
                  <c:v>2004</c:v>
                </c:pt>
                <c:pt idx="3">
                  <c:v>2005</c:v>
                </c:pt>
                <c:pt idx="4">
                  <c:v>2006</c:v>
                </c:pt>
                <c:pt idx="5">
                  <c:v>2007</c:v>
                </c:pt>
                <c:pt idx="6">
                  <c:v>2008</c:v>
                </c:pt>
                <c:pt idx="7">
                  <c:v>2009</c:v>
                </c:pt>
                <c:pt idx="8">
                  <c:v>2010</c:v>
                </c:pt>
                <c:pt idx="9">
                  <c:v>2011</c:v>
                </c:pt>
                <c:pt idx="10">
                  <c:v>2012</c:v>
                </c:pt>
                <c:pt idx="11">
                  <c:v>2013</c:v>
                </c:pt>
              </c:numCache>
            </c:numRef>
          </c:cat>
          <c:val>
            <c:numRef>
              <c:f>'Evo Reservas comparado'!$E$13:$O$13</c:f>
              <c:numCache>
                <c:formatCode>General</c:formatCode>
                <c:ptCount val="11"/>
                <c:pt idx="0">
                  <c:v>100</c:v>
                </c:pt>
                <c:pt idx="1">
                  <c:v>122.11072973418175</c:v>
                </c:pt>
                <c:pt idx="2">
                  <c:v>138.08205349000818</c:v>
                </c:pt>
                <c:pt idx="3">
                  <c:v>160.28638942316638</c:v>
                </c:pt>
                <c:pt idx="4">
                  <c:v>195.22586469316758</c:v>
                </c:pt>
                <c:pt idx="5">
                  <c:v>279.87071841374831</c:v>
                </c:pt>
                <c:pt idx="6">
                  <c:v>312.16401283002932</c:v>
                </c:pt>
                <c:pt idx="7">
                  <c:v>345.06899917805134</c:v>
                </c:pt>
                <c:pt idx="8">
                  <c:v>400.26343393473712</c:v>
                </c:pt>
                <c:pt idx="9">
                  <c:v>469.7867406733821</c:v>
                </c:pt>
                <c:pt idx="10">
                  <c:v>484.23480487232234</c:v>
                </c:pt>
              </c:numCache>
            </c:numRef>
          </c:val>
        </c:ser>
        <c:marker val="1"/>
        <c:axId val="38245120"/>
        <c:axId val="38246656"/>
      </c:lineChart>
      <c:catAx>
        <c:axId val="38245120"/>
        <c:scaling>
          <c:orientation val="minMax"/>
        </c:scaling>
        <c:axPos val="b"/>
        <c:numFmt formatCode="General" sourceLinked="1"/>
        <c:majorTickMark val="none"/>
        <c:tickLblPos val="nextTo"/>
        <c:txPr>
          <a:bodyPr/>
          <a:lstStyle/>
          <a:p>
            <a:pPr>
              <a:defRPr lang="es-AR" sz="1100"/>
            </a:pPr>
            <a:endParaRPr lang="es-ES"/>
          </a:p>
        </c:txPr>
        <c:crossAx val="38246656"/>
        <c:crosses val="autoZero"/>
        <c:auto val="1"/>
        <c:lblAlgn val="ctr"/>
        <c:lblOffset val="100"/>
      </c:catAx>
      <c:valAx>
        <c:axId val="38246656"/>
        <c:scaling>
          <c:orientation val="minMax"/>
          <c:max val="500"/>
          <c:min val="100"/>
        </c:scaling>
        <c:axPos val="l"/>
        <c:numFmt formatCode="General" sourceLinked="1"/>
        <c:majorTickMark val="none"/>
        <c:tickLblPos val="nextTo"/>
        <c:txPr>
          <a:bodyPr/>
          <a:lstStyle/>
          <a:p>
            <a:pPr>
              <a:defRPr lang="es-AR" sz="1600" b="0"/>
            </a:pPr>
            <a:endParaRPr lang="es-ES"/>
          </a:p>
        </c:txPr>
        <c:crossAx val="38245120"/>
        <c:crosses val="autoZero"/>
        <c:crossBetween val="between"/>
        <c:majorUnit val="50"/>
      </c:valAx>
    </c:plotArea>
    <c:legend>
      <c:legendPos val="b"/>
      <c:txPr>
        <a:bodyPr/>
        <a:lstStyle/>
        <a:p>
          <a:pPr>
            <a:defRPr lang="es-AR"/>
          </a:pPr>
          <a:endParaRPr lang="es-ES"/>
        </a:p>
      </c:txPr>
    </c:legend>
    <c:plotVisOnly val="1"/>
    <c:dispBlanksAs val="gap"/>
  </c:chart>
  <c:spPr>
    <a:noFill/>
    <a:ln>
      <a:noFill/>
    </a:ln>
  </c:spPr>
  <c:externalData r:id="rId1"/>
</c:chartSpace>
</file>

<file path=ppt/diagrams/_rels/data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png"/><Relationship Id="rId4" Type="http://schemas.openxmlformats.org/officeDocument/2006/relationships/image" Target="../media/image35.pn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8CA5D6-B133-40CB-A9C6-9363D3246FA0}" type="doc">
      <dgm:prSet loTypeId="urn:microsoft.com/office/officeart/2005/8/layout/pList2#1" loCatId="list" qsTypeId="urn:microsoft.com/office/officeart/2005/8/quickstyle/simple1#3" qsCatId="simple" csTypeId="urn:microsoft.com/office/officeart/2005/8/colors/accent0_3" csCatId="mainScheme" phldr="1"/>
      <dgm:spPr/>
      <dgm:t>
        <a:bodyPr/>
        <a:lstStyle/>
        <a:p>
          <a:endParaRPr lang="en-US"/>
        </a:p>
      </dgm:t>
    </dgm:pt>
    <dgm:pt modelId="{F92D6F5C-6B74-464C-BAE8-CB1B83ED7F4D}">
      <dgm:prSet custT="1"/>
      <dgm:spPr>
        <a:solidFill>
          <a:schemeClr val="bg1">
            <a:lumMod val="50000"/>
          </a:schemeClr>
        </a:solidFill>
      </dgm:spPr>
      <dgm:t>
        <a:bodyPr/>
        <a:lstStyle/>
        <a:p>
          <a:pPr algn="ctr" rtl="0">
            <a:lnSpc>
              <a:spcPct val="90000"/>
            </a:lnSpc>
            <a:spcAft>
              <a:spcPts val="500"/>
            </a:spcAft>
          </a:pPr>
          <a:r>
            <a:rPr lang="es-AR" sz="1600" b="1" dirty="0" smtClean="0"/>
            <a:t>Desigualdad</a:t>
          </a:r>
        </a:p>
        <a:p>
          <a:pPr algn="ctr" rtl="0">
            <a:lnSpc>
              <a:spcPct val="80000"/>
            </a:lnSpc>
            <a:spcAft>
              <a:spcPts val="0"/>
            </a:spcAft>
          </a:pPr>
          <a:r>
            <a:rPr lang="es-ES" sz="1200" dirty="0" smtClean="0">
              <a:solidFill>
                <a:schemeClr val="bg1"/>
              </a:solidFill>
            </a:rPr>
            <a:t>Por primera vez en la historia reciente hubo </a:t>
          </a:r>
          <a:r>
            <a:rPr lang="es-ES" sz="1200" b="1" dirty="0" smtClean="0">
              <a:solidFill>
                <a:schemeClr val="bg1"/>
              </a:solidFill>
            </a:rPr>
            <a:t>avances en la lucha contra la desigualdad</a:t>
          </a:r>
          <a:endParaRPr lang="es-AR" sz="1200" b="1" dirty="0" smtClean="0">
            <a:solidFill>
              <a:schemeClr val="bg1"/>
            </a:solidFill>
          </a:endParaRPr>
        </a:p>
        <a:p>
          <a:pPr algn="ctr" rtl="0">
            <a:lnSpc>
              <a:spcPct val="90000"/>
            </a:lnSpc>
            <a:spcAft>
              <a:spcPct val="35000"/>
            </a:spcAft>
          </a:pPr>
          <a:endParaRPr lang="en-US" sz="1600" dirty="0"/>
        </a:p>
      </dgm:t>
    </dgm:pt>
    <dgm:pt modelId="{76CCEED5-39F3-4C3F-B35C-08B0294BA8DB}" type="parTrans" cxnId="{0DAECBFB-4BFA-41A5-9EEC-1F19F7FF18BC}">
      <dgm:prSet/>
      <dgm:spPr/>
      <dgm:t>
        <a:bodyPr/>
        <a:lstStyle/>
        <a:p>
          <a:endParaRPr lang="en-US"/>
        </a:p>
      </dgm:t>
    </dgm:pt>
    <dgm:pt modelId="{555E5BCD-A382-427B-AEBD-B4001E31EDB6}" type="sibTrans" cxnId="{0DAECBFB-4BFA-41A5-9EEC-1F19F7FF18BC}">
      <dgm:prSet/>
      <dgm:spPr/>
      <dgm:t>
        <a:bodyPr/>
        <a:lstStyle/>
        <a:p>
          <a:endParaRPr lang="en-US"/>
        </a:p>
      </dgm:t>
    </dgm:pt>
    <dgm:pt modelId="{6E093D4A-1C75-4541-80D4-A6B2E125B579}">
      <dgm:prSet custT="1"/>
      <dgm:spPr>
        <a:solidFill>
          <a:schemeClr val="bg1">
            <a:lumMod val="50000"/>
          </a:schemeClr>
        </a:solidFill>
      </dgm:spPr>
      <dgm:t>
        <a:bodyPr/>
        <a:lstStyle/>
        <a:p>
          <a:pPr rtl="0">
            <a:lnSpc>
              <a:spcPct val="90000"/>
            </a:lnSpc>
            <a:spcAft>
              <a:spcPts val="500"/>
            </a:spcAft>
          </a:pPr>
          <a:r>
            <a:rPr lang="es-AR" sz="1600" b="1" dirty="0" smtClean="0"/>
            <a:t>Inversión</a:t>
          </a:r>
        </a:p>
        <a:p>
          <a:pPr rtl="0">
            <a:lnSpc>
              <a:spcPct val="85000"/>
            </a:lnSpc>
            <a:spcAft>
              <a:spcPct val="35000"/>
            </a:spcAft>
          </a:pPr>
          <a:r>
            <a:rPr lang="es-ES" sz="1100" b="0" dirty="0" smtClean="0">
              <a:solidFill>
                <a:schemeClr val="bg1"/>
              </a:solidFill>
            </a:rPr>
            <a:t>La inversión, 21,6% del PIB, resulta </a:t>
          </a:r>
          <a:r>
            <a:rPr lang="es-ES" sz="1100" b="1" dirty="0" smtClean="0">
              <a:solidFill>
                <a:schemeClr val="bg1"/>
              </a:solidFill>
            </a:rPr>
            <a:t>insuficiente para el desarrollo</a:t>
          </a:r>
          <a:endParaRPr lang="en-US" sz="1100" b="1" dirty="0">
            <a:solidFill>
              <a:schemeClr val="bg1"/>
            </a:solidFill>
          </a:endParaRPr>
        </a:p>
      </dgm:t>
    </dgm:pt>
    <dgm:pt modelId="{EF3D8D6B-3540-4B43-87A8-786B0ACC8CCA}" type="parTrans" cxnId="{FD86FBDD-675F-4303-BF23-5DE37533EE9A}">
      <dgm:prSet/>
      <dgm:spPr/>
      <dgm:t>
        <a:bodyPr/>
        <a:lstStyle/>
        <a:p>
          <a:endParaRPr lang="en-US"/>
        </a:p>
      </dgm:t>
    </dgm:pt>
    <dgm:pt modelId="{F1ED0134-4131-4C91-BA54-C481665DA555}" type="sibTrans" cxnId="{FD86FBDD-675F-4303-BF23-5DE37533EE9A}">
      <dgm:prSet/>
      <dgm:spPr/>
      <dgm:t>
        <a:bodyPr/>
        <a:lstStyle/>
        <a:p>
          <a:endParaRPr lang="en-US"/>
        </a:p>
      </dgm:t>
    </dgm:pt>
    <dgm:pt modelId="{A600846E-0E5F-430F-9CDA-C6099F49D0EE}">
      <dgm:prSet custT="1"/>
      <dgm:spPr>
        <a:solidFill>
          <a:schemeClr val="bg1">
            <a:lumMod val="50000"/>
          </a:schemeClr>
        </a:solidFill>
      </dgm:spPr>
      <dgm:t>
        <a:bodyPr/>
        <a:lstStyle/>
        <a:p>
          <a:pPr rtl="0">
            <a:lnSpc>
              <a:spcPct val="90000"/>
            </a:lnSpc>
            <a:spcAft>
              <a:spcPts val="500"/>
            </a:spcAft>
          </a:pPr>
          <a:r>
            <a:rPr lang="es-AR" sz="1600" b="1" dirty="0" smtClean="0"/>
            <a:t>Fiscalidad</a:t>
          </a:r>
        </a:p>
        <a:p>
          <a:pPr rtl="0">
            <a:lnSpc>
              <a:spcPct val="85000"/>
            </a:lnSpc>
            <a:spcAft>
              <a:spcPts val="500"/>
            </a:spcAft>
          </a:pPr>
          <a:r>
            <a:rPr lang="es-ES" sz="1100" dirty="0" smtClean="0">
              <a:latin typeface="Calibri" pitchFamily="34" charset="0"/>
            </a:rPr>
            <a:t>Sistemas</a:t>
          </a:r>
          <a:r>
            <a:rPr lang="es-ES" sz="1100" b="1" dirty="0" smtClean="0">
              <a:latin typeface="Calibri" pitchFamily="34" charset="0"/>
            </a:rPr>
            <a:t> </a:t>
          </a:r>
          <a:r>
            <a:rPr lang="es-ES" sz="1100" dirty="0" smtClean="0">
              <a:latin typeface="Calibri" pitchFamily="34" charset="0"/>
            </a:rPr>
            <a:t>tributarios </a:t>
          </a:r>
          <a:r>
            <a:rPr lang="es-ES" sz="1100" b="1" dirty="0" smtClean="0">
              <a:latin typeface="Calibri" pitchFamily="34" charset="0"/>
            </a:rPr>
            <a:t>regresivos</a:t>
          </a:r>
          <a:r>
            <a:rPr lang="es-ES" sz="1100" dirty="0" smtClean="0"/>
            <a:t>; débil </a:t>
          </a:r>
          <a:r>
            <a:rPr lang="es-ES" sz="1100" b="1" dirty="0" smtClean="0"/>
            <a:t>pilar no contributivo  </a:t>
          </a:r>
          <a:endParaRPr lang="en-US" sz="1100" b="1" dirty="0"/>
        </a:p>
      </dgm:t>
    </dgm:pt>
    <dgm:pt modelId="{12DD9EDF-213A-45EE-9E43-9BC4947326BB}" type="parTrans" cxnId="{75251313-AF2E-4E15-8D7C-39D2986A0A25}">
      <dgm:prSet/>
      <dgm:spPr/>
      <dgm:t>
        <a:bodyPr/>
        <a:lstStyle/>
        <a:p>
          <a:endParaRPr lang="en-US"/>
        </a:p>
      </dgm:t>
    </dgm:pt>
    <dgm:pt modelId="{6A945D40-9687-4D67-B80A-63210A81ECBD}" type="sibTrans" cxnId="{75251313-AF2E-4E15-8D7C-39D2986A0A25}">
      <dgm:prSet/>
      <dgm:spPr/>
      <dgm:t>
        <a:bodyPr/>
        <a:lstStyle/>
        <a:p>
          <a:endParaRPr lang="en-US"/>
        </a:p>
      </dgm:t>
    </dgm:pt>
    <dgm:pt modelId="{12520AD2-B255-48C0-A2C2-80A50EF5F3BC}">
      <dgm:prSet custT="1"/>
      <dgm:spPr>
        <a:solidFill>
          <a:schemeClr val="bg1">
            <a:lumMod val="50000"/>
          </a:schemeClr>
        </a:solidFill>
      </dgm:spPr>
      <dgm:t>
        <a:bodyPr/>
        <a:lstStyle/>
        <a:p>
          <a:pPr rtl="0">
            <a:lnSpc>
              <a:spcPct val="90000"/>
            </a:lnSpc>
            <a:spcAft>
              <a:spcPts val="500"/>
            </a:spcAft>
          </a:pPr>
          <a:r>
            <a:rPr lang="es-AR" sz="1600" b="1" dirty="0" smtClean="0"/>
            <a:t>Productividad</a:t>
          </a:r>
        </a:p>
        <a:p>
          <a:pPr rtl="0">
            <a:lnSpc>
              <a:spcPct val="80000"/>
            </a:lnSpc>
            <a:spcAft>
              <a:spcPct val="35000"/>
            </a:spcAft>
          </a:pPr>
          <a:r>
            <a:rPr lang="es-AR" sz="1100" b="0" dirty="0" smtClean="0"/>
            <a:t>Cerrar </a:t>
          </a:r>
          <a:r>
            <a:rPr lang="es-AR" sz="1100" b="0" i="0" dirty="0" smtClean="0"/>
            <a:t>l</a:t>
          </a:r>
          <a:r>
            <a:rPr lang="es-ES" sz="1100" b="0" i="0" dirty="0" smtClean="0"/>
            <a:t>a brecha externa (</a:t>
          </a:r>
          <a:r>
            <a:rPr lang="es-ES" sz="1100" b="0" dirty="0" smtClean="0"/>
            <a:t>con la frontera tecnológica) y la interna (entre sectores y agentes de un país)</a:t>
          </a:r>
          <a:endParaRPr lang="es-AR" sz="1100" b="0" dirty="0"/>
        </a:p>
      </dgm:t>
    </dgm:pt>
    <dgm:pt modelId="{2A01D933-6153-423C-BC52-F9F6930C780C}" type="parTrans" cxnId="{E600AA1A-4AF4-4BE0-B269-D66E73DE4A81}">
      <dgm:prSet/>
      <dgm:spPr/>
      <dgm:t>
        <a:bodyPr/>
        <a:lstStyle/>
        <a:p>
          <a:endParaRPr lang="en-US"/>
        </a:p>
      </dgm:t>
    </dgm:pt>
    <dgm:pt modelId="{EFF5F568-F31E-4B3B-B6AE-54C5AF3E936A}" type="sibTrans" cxnId="{E600AA1A-4AF4-4BE0-B269-D66E73DE4A81}">
      <dgm:prSet/>
      <dgm:spPr/>
      <dgm:t>
        <a:bodyPr/>
        <a:lstStyle/>
        <a:p>
          <a:endParaRPr lang="en-US"/>
        </a:p>
      </dgm:t>
    </dgm:pt>
    <dgm:pt modelId="{27EFA361-C23C-4076-9E70-861DF099DE60}" type="pres">
      <dgm:prSet presAssocID="{588CA5D6-B133-40CB-A9C6-9363D3246FA0}" presName="Name0" presStyleCnt="0">
        <dgm:presLayoutVars>
          <dgm:dir/>
          <dgm:resizeHandles val="exact"/>
        </dgm:presLayoutVars>
      </dgm:prSet>
      <dgm:spPr/>
      <dgm:t>
        <a:bodyPr/>
        <a:lstStyle/>
        <a:p>
          <a:endParaRPr lang="en-US"/>
        </a:p>
      </dgm:t>
    </dgm:pt>
    <dgm:pt modelId="{12D67856-E443-4D1E-9ABA-BFD8A2C8C522}" type="pres">
      <dgm:prSet presAssocID="{588CA5D6-B133-40CB-A9C6-9363D3246FA0}" presName="bkgdShp" presStyleLbl="alignAccFollowNode1" presStyleIdx="0" presStyleCnt="1" custLinFactNeighborX="121" custLinFactNeighborY="-5747"/>
      <dgm:spPr>
        <a:solidFill>
          <a:schemeClr val="bg1">
            <a:lumMod val="85000"/>
            <a:alpha val="90000"/>
          </a:schemeClr>
        </a:solidFill>
      </dgm:spPr>
      <dgm:t>
        <a:bodyPr/>
        <a:lstStyle/>
        <a:p>
          <a:endParaRPr lang="en-US"/>
        </a:p>
      </dgm:t>
    </dgm:pt>
    <dgm:pt modelId="{BD9CD317-2B41-453B-9CB2-4EFBAF02C2D6}" type="pres">
      <dgm:prSet presAssocID="{588CA5D6-B133-40CB-A9C6-9363D3246FA0}" presName="linComp" presStyleCnt="0"/>
      <dgm:spPr/>
      <dgm:t>
        <a:bodyPr/>
        <a:lstStyle/>
        <a:p>
          <a:endParaRPr lang="en-US"/>
        </a:p>
      </dgm:t>
    </dgm:pt>
    <dgm:pt modelId="{EEF1DE9A-5238-48FA-A1E3-D7F62FF68C3A}" type="pres">
      <dgm:prSet presAssocID="{F92D6F5C-6B74-464C-BAE8-CB1B83ED7F4D}" presName="compNode" presStyleCnt="0"/>
      <dgm:spPr/>
      <dgm:t>
        <a:bodyPr/>
        <a:lstStyle/>
        <a:p>
          <a:endParaRPr lang="en-US"/>
        </a:p>
      </dgm:t>
    </dgm:pt>
    <dgm:pt modelId="{D4FB86C5-A6D7-4095-9734-560FDA7053DE}" type="pres">
      <dgm:prSet presAssocID="{F92D6F5C-6B74-464C-BAE8-CB1B83ED7F4D}" presName="node" presStyleLbl="node1" presStyleIdx="0" presStyleCnt="4" custScaleX="132297" custScaleY="83052" custLinFactNeighborX="-1715" custLinFactNeighborY="-12288">
        <dgm:presLayoutVars>
          <dgm:bulletEnabled val="1"/>
        </dgm:presLayoutVars>
      </dgm:prSet>
      <dgm:spPr/>
      <dgm:t>
        <a:bodyPr/>
        <a:lstStyle/>
        <a:p>
          <a:endParaRPr lang="en-US"/>
        </a:p>
      </dgm:t>
    </dgm:pt>
    <dgm:pt modelId="{7E47EB49-7EE0-4579-A2B3-837D60E5D337}" type="pres">
      <dgm:prSet presAssocID="{F92D6F5C-6B74-464C-BAE8-CB1B83ED7F4D}" presName="invisiNode" presStyleLbl="node1" presStyleIdx="0" presStyleCnt="4"/>
      <dgm:spPr/>
      <dgm:t>
        <a:bodyPr/>
        <a:lstStyle/>
        <a:p>
          <a:endParaRPr lang="en-US"/>
        </a:p>
      </dgm:t>
    </dgm:pt>
    <dgm:pt modelId="{EA379791-1749-481E-BA1B-959F3892BB83}" type="pres">
      <dgm:prSet presAssocID="{F92D6F5C-6B74-464C-BAE8-CB1B83ED7F4D}" presName="imagNode" presStyleLbl="fgImgPlace1" presStyleIdx="0" presStyleCnt="4" custLinFactNeighborY="-16301"/>
      <dgm:spPr>
        <a:blipFill rotWithShape="0">
          <a:blip xmlns:r="http://schemas.openxmlformats.org/officeDocument/2006/relationships" r:embed="rId1"/>
          <a:stretch>
            <a:fillRect/>
          </a:stretch>
        </a:blipFill>
      </dgm:spPr>
      <dgm:t>
        <a:bodyPr/>
        <a:lstStyle/>
        <a:p>
          <a:endParaRPr lang="en-US"/>
        </a:p>
      </dgm:t>
    </dgm:pt>
    <dgm:pt modelId="{16E70BBB-52AC-45B8-9C6D-62662AC98172}" type="pres">
      <dgm:prSet presAssocID="{555E5BCD-A382-427B-AEBD-B4001E31EDB6}" presName="sibTrans" presStyleLbl="sibTrans2D1" presStyleIdx="0" presStyleCnt="0"/>
      <dgm:spPr/>
      <dgm:t>
        <a:bodyPr/>
        <a:lstStyle/>
        <a:p>
          <a:endParaRPr lang="en-US"/>
        </a:p>
      </dgm:t>
    </dgm:pt>
    <dgm:pt modelId="{112ACEBB-A144-4B9A-8016-1A806EB1C844}" type="pres">
      <dgm:prSet presAssocID="{6E093D4A-1C75-4541-80D4-A6B2E125B579}" presName="compNode" presStyleCnt="0"/>
      <dgm:spPr/>
      <dgm:t>
        <a:bodyPr/>
        <a:lstStyle/>
        <a:p>
          <a:endParaRPr lang="en-US"/>
        </a:p>
      </dgm:t>
    </dgm:pt>
    <dgm:pt modelId="{70F325BE-5649-479A-BDB9-6D6D54A2A0EB}" type="pres">
      <dgm:prSet presAssocID="{6E093D4A-1C75-4541-80D4-A6B2E125B579}" presName="node" presStyleLbl="node1" presStyleIdx="1" presStyleCnt="4" custAng="0" custScaleX="110418" custScaleY="72952" custLinFactNeighborX="617" custLinFactNeighborY="-18698">
        <dgm:presLayoutVars>
          <dgm:bulletEnabled val="1"/>
        </dgm:presLayoutVars>
      </dgm:prSet>
      <dgm:spPr/>
      <dgm:t>
        <a:bodyPr/>
        <a:lstStyle/>
        <a:p>
          <a:endParaRPr lang="en-US"/>
        </a:p>
      </dgm:t>
    </dgm:pt>
    <dgm:pt modelId="{2B98E8A5-7565-48A3-9DF0-236C826EDA50}" type="pres">
      <dgm:prSet presAssocID="{6E093D4A-1C75-4541-80D4-A6B2E125B579}" presName="invisiNode" presStyleLbl="node1" presStyleIdx="1" presStyleCnt="4"/>
      <dgm:spPr/>
      <dgm:t>
        <a:bodyPr/>
        <a:lstStyle/>
        <a:p>
          <a:endParaRPr lang="en-US"/>
        </a:p>
      </dgm:t>
    </dgm:pt>
    <dgm:pt modelId="{E5C08916-35A4-4674-9801-CB79CB89B915}" type="pres">
      <dgm:prSet presAssocID="{6E093D4A-1C75-4541-80D4-A6B2E125B579}" presName="imagNode" presStyleLbl="fgImgPlace1" presStyleIdx="1" presStyleCnt="4" custLinFactNeighborX="788" custLinFactNeighborY="-15429"/>
      <dgm:spPr>
        <a:blipFill rotWithShape="0">
          <a:blip xmlns:r="http://schemas.openxmlformats.org/officeDocument/2006/relationships" r:embed="rId2"/>
          <a:stretch>
            <a:fillRect/>
          </a:stretch>
        </a:blipFill>
        <a:ln>
          <a:solidFill>
            <a:schemeClr val="bg1">
              <a:lumMod val="65000"/>
            </a:schemeClr>
          </a:solidFill>
        </a:ln>
      </dgm:spPr>
      <dgm:t>
        <a:bodyPr/>
        <a:lstStyle/>
        <a:p>
          <a:endParaRPr lang="en-US"/>
        </a:p>
      </dgm:t>
    </dgm:pt>
    <dgm:pt modelId="{BE9CC349-ACD2-4A5A-BC7D-BD3655B2B700}" type="pres">
      <dgm:prSet presAssocID="{F1ED0134-4131-4C91-BA54-C481665DA555}" presName="sibTrans" presStyleLbl="sibTrans2D1" presStyleIdx="0" presStyleCnt="0"/>
      <dgm:spPr/>
      <dgm:t>
        <a:bodyPr/>
        <a:lstStyle/>
        <a:p>
          <a:endParaRPr lang="en-US"/>
        </a:p>
      </dgm:t>
    </dgm:pt>
    <dgm:pt modelId="{67D51E07-A84C-4054-80C5-EA4FC6BC50A1}" type="pres">
      <dgm:prSet presAssocID="{A600846E-0E5F-430F-9CDA-C6099F49D0EE}" presName="compNode" presStyleCnt="0"/>
      <dgm:spPr/>
      <dgm:t>
        <a:bodyPr/>
        <a:lstStyle/>
        <a:p>
          <a:endParaRPr lang="en-US"/>
        </a:p>
      </dgm:t>
    </dgm:pt>
    <dgm:pt modelId="{580B6B9F-75B7-408D-B768-6EE06A4CE1DF}" type="pres">
      <dgm:prSet presAssocID="{A600846E-0E5F-430F-9CDA-C6099F49D0EE}" presName="node" presStyleLbl="node1" presStyleIdx="2" presStyleCnt="4" custScaleX="118944" custScaleY="62132" custLinFactNeighborX="4213" custLinFactNeighborY="-25821">
        <dgm:presLayoutVars>
          <dgm:bulletEnabled val="1"/>
        </dgm:presLayoutVars>
      </dgm:prSet>
      <dgm:spPr/>
      <dgm:t>
        <a:bodyPr/>
        <a:lstStyle/>
        <a:p>
          <a:endParaRPr lang="en-US"/>
        </a:p>
      </dgm:t>
    </dgm:pt>
    <dgm:pt modelId="{71A26B97-1C2A-49B8-B996-FAD08F6DB384}" type="pres">
      <dgm:prSet presAssocID="{A600846E-0E5F-430F-9CDA-C6099F49D0EE}" presName="invisiNode" presStyleLbl="node1" presStyleIdx="2" presStyleCnt="4"/>
      <dgm:spPr/>
      <dgm:t>
        <a:bodyPr/>
        <a:lstStyle/>
        <a:p>
          <a:endParaRPr lang="en-US"/>
        </a:p>
      </dgm:t>
    </dgm:pt>
    <dgm:pt modelId="{5CBF9497-0805-40D8-815F-D12F6A69DE9E}" type="pres">
      <dgm:prSet presAssocID="{A600846E-0E5F-430F-9CDA-C6099F49D0EE}" presName="imagNode" presStyleLbl="fgImgPlace1" presStyleIdx="2" presStyleCnt="4" custLinFactNeighborY="-15569"/>
      <dgm:spPr>
        <a:blipFill rotWithShape="0">
          <a:blip xmlns:r="http://schemas.openxmlformats.org/officeDocument/2006/relationships" r:embed="rId3"/>
          <a:stretch>
            <a:fillRect/>
          </a:stretch>
        </a:blipFill>
      </dgm:spPr>
      <dgm:t>
        <a:bodyPr/>
        <a:lstStyle/>
        <a:p>
          <a:endParaRPr lang="en-US"/>
        </a:p>
      </dgm:t>
    </dgm:pt>
    <dgm:pt modelId="{810CB65F-CA92-4164-9513-FE3DCADBB6D5}" type="pres">
      <dgm:prSet presAssocID="{6A945D40-9687-4D67-B80A-63210A81ECBD}" presName="sibTrans" presStyleLbl="sibTrans2D1" presStyleIdx="0" presStyleCnt="0"/>
      <dgm:spPr/>
      <dgm:t>
        <a:bodyPr/>
        <a:lstStyle/>
        <a:p>
          <a:endParaRPr lang="en-US"/>
        </a:p>
      </dgm:t>
    </dgm:pt>
    <dgm:pt modelId="{451E0943-39FB-4ABE-AF95-89E267536793}" type="pres">
      <dgm:prSet presAssocID="{12520AD2-B255-48C0-A2C2-80A50EF5F3BC}" presName="compNode" presStyleCnt="0"/>
      <dgm:spPr/>
      <dgm:t>
        <a:bodyPr/>
        <a:lstStyle/>
        <a:p>
          <a:endParaRPr lang="en-US"/>
        </a:p>
      </dgm:t>
    </dgm:pt>
    <dgm:pt modelId="{9975EC07-2734-4FFD-8452-7B5E004EDF41}" type="pres">
      <dgm:prSet presAssocID="{12520AD2-B255-48C0-A2C2-80A50EF5F3BC}" presName="node" presStyleLbl="node1" presStyleIdx="3" presStyleCnt="4" custScaleX="126659" custScaleY="76079" custLinFactNeighborX="4152" custLinFactNeighborY="-18339">
        <dgm:presLayoutVars>
          <dgm:bulletEnabled val="1"/>
        </dgm:presLayoutVars>
      </dgm:prSet>
      <dgm:spPr/>
      <dgm:t>
        <a:bodyPr/>
        <a:lstStyle/>
        <a:p>
          <a:endParaRPr lang="en-US"/>
        </a:p>
      </dgm:t>
    </dgm:pt>
    <dgm:pt modelId="{1100D9D4-AAC3-4D7A-A1F5-77D459140559}" type="pres">
      <dgm:prSet presAssocID="{12520AD2-B255-48C0-A2C2-80A50EF5F3BC}" presName="invisiNode" presStyleLbl="node1" presStyleIdx="3" presStyleCnt="4"/>
      <dgm:spPr/>
      <dgm:t>
        <a:bodyPr/>
        <a:lstStyle/>
        <a:p>
          <a:endParaRPr lang="en-US"/>
        </a:p>
      </dgm:t>
    </dgm:pt>
    <dgm:pt modelId="{4D182F59-E999-4DC2-B43D-806281C80B69}" type="pres">
      <dgm:prSet presAssocID="{12520AD2-B255-48C0-A2C2-80A50EF5F3BC}" presName="imagNode" presStyleLbl="fgImgPlace1" presStyleIdx="3" presStyleCnt="4" custLinFactNeighborX="608" custLinFactNeighborY="-15569"/>
      <dgm:spPr>
        <a:blipFill rotWithShape="0">
          <a:blip xmlns:r="http://schemas.openxmlformats.org/officeDocument/2006/relationships" r:embed="rId4"/>
          <a:stretch>
            <a:fillRect/>
          </a:stretch>
        </a:blipFill>
        <a:ln>
          <a:solidFill>
            <a:schemeClr val="bg1">
              <a:lumMod val="65000"/>
            </a:schemeClr>
          </a:solidFill>
        </a:ln>
      </dgm:spPr>
      <dgm:t>
        <a:bodyPr/>
        <a:lstStyle/>
        <a:p>
          <a:endParaRPr lang="en-US"/>
        </a:p>
      </dgm:t>
    </dgm:pt>
  </dgm:ptLst>
  <dgm:cxnLst>
    <dgm:cxn modelId="{75251313-AF2E-4E15-8D7C-39D2986A0A25}" srcId="{588CA5D6-B133-40CB-A9C6-9363D3246FA0}" destId="{A600846E-0E5F-430F-9CDA-C6099F49D0EE}" srcOrd="2" destOrd="0" parTransId="{12DD9EDF-213A-45EE-9E43-9BC4947326BB}" sibTransId="{6A945D40-9687-4D67-B80A-63210A81ECBD}"/>
    <dgm:cxn modelId="{6C883985-E5E4-4B26-9589-7CB023F11EB2}" type="presOf" srcId="{F1ED0134-4131-4C91-BA54-C481665DA555}" destId="{BE9CC349-ACD2-4A5A-BC7D-BD3655B2B700}" srcOrd="0" destOrd="0" presId="urn:microsoft.com/office/officeart/2005/8/layout/pList2#1"/>
    <dgm:cxn modelId="{AF28F01C-95B8-4BFC-89AB-C2A5F56CBAF4}" type="presOf" srcId="{555E5BCD-A382-427B-AEBD-B4001E31EDB6}" destId="{16E70BBB-52AC-45B8-9C6D-62662AC98172}" srcOrd="0" destOrd="0" presId="urn:microsoft.com/office/officeart/2005/8/layout/pList2#1"/>
    <dgm:cxn modelId="{0DAECBFB-4BFA-41A5-9EEC-1F19F7FF18BC}" srcId="{588CA5D6-B133-40CB-A9C6-9363D3246FA0}" destId="{F92D6F5C-6B74-464C-BAE8-CB1B83ED7F4D}" srcOrd="0" destOrd="0" parTransId="{76CCEED5-39F3-4C3F-B35C-08B0294BA8DB}" sibTransId="{555E5BCD-A382-427B-AEBD-B4001E31EDB6}"/>
    <dgm:cxn modelId="{FD86FBDD-675F-4303-BF23-5DE37533EE9A}" srcId="{588CA5D6-B133-40CB-A9C6-9363D3246FA0}" destId="{6E093D4A-1C75-4541-80D4-A6B2E125B579}" srcOrd="1" destOrd="0" parTransId="{EF3D8D6B-3540-4B43-87A8-786B0ACC8CCA}" sibTransId="{F1ED0134-4131-4C91-BA54-C481665DA555}"/>
    <dgm:cxn modelId="{FE450942-8B72-4C3C-A76F-FD6665F7660C}" type="presOf" srcId="{6E093D4A-1C75-4541-80D4-A6B2E125B579}" destId="{70F325BE-5649-479A-BDB9-6D6D54A2A0EB}" srcOrd="0" destOrd="0" presId="urn:microsoft.com/office/officeart/2005/8/layout/pList2#1"/>
    <dgm:cxn modelId="{A7B17A94-1EDA-4DDB-8CF7-AAD63B3A3DF3}" type="presOf" srcId="{F92D6F5C-6B74-464C-BAE8-CB1B83ED7F4D}" destId="{D4FB86C5-A6D7-4095-9734-560FDA7053DE}" srcOrd="0" destOrd="0" presId="urn:microsoft.com/office/officeart/2005/8/layout/pList2#1"/>
    <dgm:cxn modelId="{3E654410-5C04-4B7D-9811-0809772E5622}" type="presOf" srcId="{12520AD2-B255-48C0-A2C2-80A50EF5F3BC}" destId="{9975EC07-2734-4FFD-8452-7B5E004EDF41}" srcOrd="0" destOrd="0" presId="urn:microsoft.com/office/officeart/2005/8/layout/pList2#1"/>
    <dgm:cxn modelId="{8C0BB73E-9C83-4C92-8059-063E03DE0B39}" type="presOf" srcId="{6A945D40-9687-4D67-B80A-63210A81ECBD}" destId="{810CB65F-CA92-4164-9513-FE3DCADBB6D5}" srcOrd="0" destOrd="0" presId="urn:microsoft.com/office/officeart/2005/8/layout/pList2#1"/>
    <dgm:cxn modelId="{73FA896F-525B-49F8-A93D-3D32DC02F5FD}" type="presOf" srcId="{A600846E-0E5F-430F-9CDA-C6099F49D0EE}" destId="{580B6B9F-75B7-408D-B768-6EE06A4CE1DF}" srcOrd="0" destOrd="0" presId="urn:microsoft.com/office/officeart/2005/8/layout/pList2#1"/>
    <dgm:cxn modelId="{E600AA1A-4AF4-4BE0-B269-D66E73DE4A81}" srcId="{588CA5D6-B133-40CB-A9C6-9363D3246FA0}" destId="{12520AD2-B255-48C0-A2C2-80A50EF5F3BC}" srcOrd="3" destOrd="0" parTransId="{2A01D933-6153-423C-BC52-F9F6930C780C}" sibTransId="{EFF5F568-F31E-4B3B-B6AE-54C5AF3E936A}"/>
    <dgm:cxn modelId="{BDEB2E46-9E42-46EF-8B50-7C84CBFFF010}" type="presOf" srcId="{588CA5D6-B133-40CB-A9C6-9363D3246FA0}" destId="{27EFA361-C23C-4076-9E70-861DF099DE60}" srcOrd="0" destOrd="0" presId="urn:microsoft.com/office/officeart/2005/8/layout/pList2#1"/>
    <dgm:cxn modelId="{FFD81AA9-25EF-42E1-A34A-2916DC6AD801}" type="presParOf" srcId="{27EFA361-C23C-4076-9E70-861DF099DE60}" destId="{12D67856-E443-4D1E-9ABA-BFD8A2C8C522}" srcOrd="0" destOrd="0" presId="urn:microsoft.com/office/officeart/2005/8/layout/pList2#1"/>
    <dgm:cxn modelId="{5C7A6EEA-F318-425B-A465-A4CB88681D2A}" type="presParOf" srcId="{27EFA361-C23C-4076-9E70-861DF099DE60}" destId="{BD9CD317-2B41-453B-9CB2-4EFBAF02C2D6}" srcOrd="1" destOrd="0" presId="urn:microsoft.com/office/officeart/2005/8/layout/pList2#1"/>
    <dgm:cxn modelId="{758D9335-CC26-4CB4-B1D5-11691AE9E288}" type="presParOf" srcId="{BD9CD317-2B41-453B-9CB2-4EFBAF02C2D6}" destId="{EEF1DE9A-5238-48FA-A1E3-D7F62FF68C3A}" srcOrd="0" destOrd="0" presId="urn:microsoft.com/office/officeart/2005/8/layout/pList2#1"/>
    <dgm:cxn modelId="{718419FA-72BB-4888-B68E-873A2C2A67EF}" type="presParOf" srcId="{EEF1DE9A-5238-48FA-A1E3-D7F62FF68C3A}" destId="{D4FB86C5-A6D7-4095-9734-560FDA7053DE}" srcOrd="0" destOrd="0" presId="urn:microsoft.com/office/officeart/2005/8/layout/pList2#1"/>
    <dgm:cxn modelId="{048350D8-A489-4557-A025-80A88894DD46}" type="presParOf" srcId="{EEF1DE9A-5238-48FA-A1E3-D7F62FF68C3A}" destId="{7E47EB49-7EE0-4579-A2B3-837D60E5D337}" srcOrd="1" destOrd="0" presId="urn:microsoft.com/office/officeart/2005/8/layout/pList2#1"/>
    <dgm:cxn modelId="{8BE2ABD0-FE21-44FF-8A6E-1CA33131C623}" type="presParOf" srcId="{EEF1DE9A-5238-48FA-A1E3-D7F62FF68C3A}" destId="{EA379791-1749-481E-BA1B-959F3892BB83}" srcOrd="2" destOrd="0" presId="urn:microsoft.com/office/officeart/2005/8/layout/pList2#1"/>
    <dgm:cxn modelId="{A71E33F0-398A-47C3-A0F8-82C6CA0D03AE}" type="presParOf" srcId="{BD9CD317-2B41-453B-9CB2-4EFBAF02C2D6}" destId="{16E70BBB-52AC-45B8-9C6D-62662AC98172}" srcOrd="1" destOrd="0" presId="urn:microsoft.com/office/officeart/2005/8/layout/pList2#1"/>
    <dgm:cxn modelId="{8E3B988E-0231-423C-8F58-40FF1E7900B8}" type="presParOf" srcId="{BD9CD317-2B41-453B-9CB2-4EFBAF02C2D6}" destId="{112ACEBB-A144-4B9A-8016-1A806EB1C844}" srcOrd="2" destOrd="0" presId="urn:microsoft.com/office/officeart/2005/8/layout/pList2#1"/>
    <dgm:cxn modelId="{837D4D7D-4B86-445C-81BF-52ED50BBB969}" type="presParOf" srcId="{112ACEBB-A144-4B9A-8016-1A806EB1C844}" destId="{70F325BE-5649-479A-BDB9-6D6D54A2A0EB}" srcOrd="0" destOrd="0" presId="urn:microsoft.com/office/officeart/2005/8/layout/pList2#1"/>
    <dgm:cxn modelId="{0394B1CB-A5F1-45E2-80CE-D00B774C2BAF}" type="presParOf" srcId="{112ACEBB-A144-4B9A-8016-1A806EB1C844}" destId="{2B98E8A5-7565-48A3-9DF0-236C826EDA50}" srcOrd="1" destOrd="0" presId="urn:microsoft.com/office/officeart/2005/8/layout/pList2#1"/>
    <dgm:cxn modelId="{81D680A1-6718-4BCC-9B42-BB72BB80529B}" type="presParOf" srcId="{112ACEBB-A144-4B9A-8016-1A806EB1C844}" destId="{E5C08916-35A4-4674-9801-CB79CB89B915}" srcOrd="2" destOrd="0" presId="urn:microsoft.com/office/officeart/2005/8/layout/pList2#1"/>
    <dgm:cxn modelId="{141DBC3C-1DC7-4EF2-B000-B400CC6AE861}" type="presParOf" srcId="{BD9CD317-2B41-453B-9CB2-4EFBAF02C2D6}" destId="{BE9CC349-ACD2-4A5A-BC7D-BD3655B2B700}" srcOrd="3" destOrd="0" presId="urn:microsoft.com/office/officeart/2005/8/layout/pList2#1"/>
    <dgm:cxn modelId="{C1A83701-B9C9-42AE-9BB8-57F5946486CF}" type="presParOf" srcId="{BD9CD317-2B41-453B-9CB2-4EFBAF02C2D6}" destId="{67D51E07-A84C-4054-80C5-EA4FC6BC50A1}" srcOrd="4" destOrd="0" presId="urn:microsoft.com/office/officeart/2005/8/layout/pList2#1"/>
    <dgm:cxn modelId="{3A529E02-9D7E-4301-A52E-95DF820B1B91}" type="presParOf" srcId="{67D51E07-A84C-4054-80C5-EA4FC6BC50A1}" destId="{580B6B9F-75B7-408D-B768-6EE06A4CE1DF}" srcOrd="0" destOrd="0" presId="urn:microsoft.com/office/officeart/2005/8/layout/pList2#1"/>
    <dgm:cxn modelId="{5873262C-9C11-4E91-BF8A-4846FB010D0C}" type="presParOf" srcId="{67D51E07-A84C-4054-80C5-EA4FC6BC50A1}" destId="{71A26B97-1C2A-49B8-B996-FAD08F6DB384}" srcOrd="1" destOrd="0" presId="urn:microsoft.com/office/officeart/2005/8/layout/pList2#1"/>
    <dgm:cxn modelId="{3BAE5A81-9387-4CA0-830A-6A1461623F47}" type="presParOf" srcId="{67D51E07-A84C-4054-80C5-EA4FC6BC50A1}" destId="{5CBF9497-0805-40D8-815F-D12F6A69DE9E}" srcOrd="2" destOrd="0" presId="urn:microsoft.com/office/officeart/2005/8/layout/pList2#1"/>
    <dgm:cxn modelId="{9C021224-E81B-4517-85E6-6F7882EA6C3B}" type="presParOf" srcId="{BD9CD317-2B41-453B-9CB2-4EFBAF02C2D6}" destId="{810CB65F-CA92-4164-9513-FE3DCADBB6D5}" srcOrd="5" destOrd="0" presId="urn:microsoft.com/office/officeart/2005/8/layout/pList2#1"/>
    <dgm:cxn modelId="{F7BD8548-7814-49D3-973F-A9F53747EBF7}" type="presParOf" srcId="{BD9CD317-2B41-453B-9CB2-4EFBAF02C2D6}" destId="{451E0943-39FB-4ABE-AF95-89E267536793}" srcOrd="6" destOrd="0" presId="urn:microsoft.com/office/officeart/2005/8/layout/pList2#1"/>
    <dgm:cxn modelId="{8BF9BA7E-3051-4AD1-A2F5-551F473E7F31}" type="presParOf" srcId="{451E0943-39FB-4ABE-AF95-89E267536793}" destId="{9975EC07-2734-4FFD-8452-7B5E004EDF41}" srcOrd="0" destOrd="0" presId="urn:microsoft.com/office/officeart/2005/8/layout/pList2#1"/>
    <dgm:cxn modelId="{2EE0DD95-1497-4D08-B480-B80E2BAEB9AC}" type="presParOf" srcId="{451E0943-39FB-4ABE-AF95-89E267536793}" destId="{1100D9D4-AAC3-4D7A-A1F5-77D459140559}" srcOrd="1" destOrd="0" presId="urn:microsoft.com/office/officeart/2005/8/layout/pList2#1"/>
    <dgm:cxn modelId="{399ADEC2-3D2D-4387-B975-7AF432F9BA7C}" type="presParOf" srcId="{451E0943-39FB-4ABE-AF95-89E267536793}" destId="{4D182F59-E999-4DC2-B43D-806281C80B69}" srcOrd="2" destOrd="0" presId="urn:microsoft.com/office/officeart/2005/8/layout/pList2#1"/>
  </dgm:cxnLst>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5/8/layout/pList2#1">
  <dgm:title val=""/>
  <dgm:desc val=""/>
  <dgm:catLst>
    <dgm:cat type="list" pri="1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4CC2719F-9DC6-4A21-AA70-8D1C66600A7D}" type="datetimeFigureOut">
              <a:rPr lang="es-AR"/>
              <a:pPr>
                <a:defRPr/>
              </a:pPr>
              <a:t>08/09/2015</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AR"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AR"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DE196C91-8DA0-4A25-A15F-1C08FD8C7801}" type="slidenum">
              <a:rPr lang="es-AR"/>
              <a:pPr>
                <a:defRPr/>
              </a:pPr>
              <a:t>‹Nº›</a:t>
            </a:fld>
            <a:endParaRPr lang="es-A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Marcador de imagen de diapositiva"/>
          <p:cNvSpPr>
            <a:spLocks noGrp="1" noRot="1" noChangeAspect="1"/>
          </p:cNvSpPr>
          <p:nvPr>
            <p:ph type="sldImg"/>
          </p:nvPr>
        </p:nvSpPr>
        <p:spPr bwMode="auto">
          <a:noFill/>
          <a:ln>
            <a:solidFill>
              <a:srgbClr val="000000"/>
            </a:solidFill>
            <a:miter lim="800000"/>
            <a:headEnd/>
            <a:tailEnd/>
          </a:ln>
        </p:spPr>
      </p:sp>
      <p:sp>
        <p:nvSpPr>
          <p:cNvPr id="3" name="2 Marcador de notas"/>
          <p:cNvSpPr>
            <a:spLocks noGrp="1"/>
          </p:cNvSpPr>
          <p:nvPr>
            <p:ph type="body" idx="1"/>
          </p:nvPr>
        </p:nvSpPr>
        <p:spPr/>
        <p:txBody>
          <a:bodyPr>
            <a:normAutofit fontScale="85000" lnSpcReduction="10000"/>
          </a:bodyPr>
          <a:lstStyle/>
          <a:p>
            <a:pPr eaLnBrk="1" fontAlgn="auto" hangingPunct="1">
              <a:spcBef>
                <a:spcPts val="0"/>
              </a:spcBef>
              <a:spcAft>
                <a:spcPts val="0"/>
              </a:spcAft>
              <a:buClr>
                <a:schemeClr val="accent1"/>
              </a:buClr>
              <a:buFont typeface="Arial" pitchFamily="34" charset="0"/>
              <a:buChar char="•"/>
              <a:defRPr/>
            </a:pPr>
            <a:r>
              <a:rPr lang="es-AR" sz="1100" b="1" dirty="0"/>
              <a:t>1978: Marquette vs. Primero de Omaha</a:t>
            </a:r>
            <a:r>
              <a:rPr lang="es-AR" sz="1100" dirty="0"/>
              <a:t>: La Corte Suprema permite a los bancos exportar las leyes de usura de los bancos locales hacia todo el país.  Se desata una ola </a:t>
            </a:r>
            <a:r>
              <a:rPr lang="es-AR" sz="1100" dirty="0" err="1"/>
              <a:t>desregularizadora</a:t>
            </a:r>
            <a:r>
              <a:rPr lang="es-AR" sz="1100" dirty="0"/>
              <a:t> que resulta en la completa eliminación de los límites máximos del interés en </a:t>
            </a:r>
            <a:r>
              <a:rPr lang="es-AR" sz="1100" dirty="0" err="1"/>
              <a:t>Dacota</a:t>
            </a:r>
            <a:r>
              <a:rPr lang="es-AR" sz="1100" dirty="0"/>
              <a:t> del Sur, Delaware, entre otros.</a:t>
            </a:r>
          </a:p>
          <a:p>
            <a:pPr eaLnBrk="1" fontAlgn="auto" hangingPunct="1">
              <a:spcBef>
                <a:spcPts val="0"/>
              </a:spcBef>
              <a:spcAft>
                <a:spcPts val="0"/>
              </a:spcAft>
              <a:buClr>
                <a:schemeClr val="accent1"/>
              </a:buClr>
              <a:buFont typeface="Arial" pitchFamily="34" charset="0"/>
              <a:buChar char="•"/>
              <a:defRPr/>
            </a:pPr>
            <a:endParaRPr lang="es-AR" sz="1100" dirty="0"/>
          </a:p>
          <a:p>
            <a:pPr eaLnBrk="1" fontAlgn="auto" hangingPunct="1">
              <a:spcBef>
                <a:spcPts val="0"/>
              </a:spcBef>
              <a:spcAft>
                <a:spcPts val="0"/>
              </a:spcAft>
              <a:buClr>
                <a:schemeClr val="accent1"/>
              </a:buClr>
              <a:buFont typeface="Arial" pitchFamily="34" charset="0"/>
              <a:buChar char="•"/>
              <a:defRPr/>
            </a:pPr>
            <a:r>
              <a:rPr lang="es-AR" sz="1100" dirty="0"/>
              <a:t> </a:t>
            </a:r>
            <a:r>
              <a:rPr lang="es-AR" sz="1100" b="1" dirty="0"/>
              <a:t>1980: Desregulación de las instituciones de depósito y Acta de Control Monetario: </a:t>
            </a:r>
            <a:r>
              <a:rPr lang="es-AR" sz="1100" dirty="0"/>
              <a:t>la legislación incrementa los seguros de depósito de USD 40.000 a USD 100.000 y convoca a eliminar los límites máximos a las tasas de interés de sobre los depósitos.</a:t>
            </a:r>
          </a:p>
          <a:p>
            <a:pPr eaLnBrk="1" fontAlgn="auto" hangingPunct="1">
              <a:spcBef>
                <a:spcPts val="0"/>
              </a:spcBef>
              <a:spcAft>
                <a:spcPts val="0"/>
              </a:spcAft>
              <a:buClr>
                <a:schemeClr val="accent1"/>
              </a:buClr>
              <a:buFont typeface="Arial" pitchFamily="34" charset="0"/>
              <a:buChar char="•"/>
              <a:defRPr/>
            </a:pPr>
            <a:endParaRPr lang="es-AR" sz="1100" dirty="0"/>
          </a:p>
          <a:p>
            <a:pPr eaLnBrk="1" fontAlgn="auto" hangingPunct="1">
              <a:spcBef>
                <a:spcPts val="0"/>
              </a:spcBef>
              <a:spcAft>
                <a:spcPts val="0"/>
              </a:spcAft>
              <a:buClr>
                <a:schemeClr val="accent1"/>
              </a:buClr>
              <a:buFont typeface="Arial" pitchFamily="34" charset="0"/>
              <a:buChar char="•"/>
              <a:defRPr/>
            </a:pPr>
            <a:r>
              <a:rPr lang="es-AR" sz="1100" dirty="0"/>
              <a:t> </a:t>
            </a:r>
            <a:r>
              <a:rPr lang="es-AR" sz="1100" b="1" dirty="0"/>
              <a:t>1982: Acta </a:t>
            </a:r>
            <a:r>
              <a:rPr lang="es-AR" sz="1100" b="1" dirty="0" err="1"/>
              <a:t>Garn</a:t>
            </a:r>
            <a:r>
              <a:rPr lang="es-AR" sz="1100" b="1" dirty="0"/>
              <a:t>-St. </a:t>
            </a:r>
            <a:r>
              <a:rPr lang="es-AR" sz="1100" b="1" dirty="0" err="1"/>
              <a:t>Germain</a:t>
            </a:r>
            <a:r>
              <a:rPr lang="es-AR" sz="1100" b="1" dirty="0"/>
              <a:t>: </a:t>
            </a:r>
            <a:r>
              <a:rPr lang="es-AR" sz="1100" dirty="0"/>
              <a:t>permite los préstamos comerciales a los bancos de depósito y autoriza una nueva cuenta para competir con los fondos mutuos de inversión.  </a:t>
            </a:r>
          </a:p>
          <a:p>
            <a:pPr eaLnBrk="1" fontAlgn="auto" hangingPunct="1">
              <a:spcBef>
                <a:spcPts val="0"/>
              </a:spcBef>
              <a:spcAft>
                <a:spcPts val="0"/>
              </a:spcAft>
              <a:buClr>
                <a:schemeClr val="accent1"/>
              </a:buClr>
              <a:buFont typeface="Arial" pitchFamily="34" charset="0"/>
              <a:buChar char="•"/>
              <a:defRPr/>
            </a:pPr>
            <a:endParaRPr lang="es-AR" sz="1100" dirty="0"/>
          </a:p>
          <a:p>
            <a:pPr eaLnBrk="1" fontAlgn="auto" hangingPunct="1">
              <a:spcBef>
                <a:spcPts val="0"/>
              </a:spcBef>
              <a:spcAft>
                <a:spcPts val="0"/>
              </a:spcAft>
              <a:buClr>
                <a:schemeClr val="accent1"/>
              </a:buClr>
              <a:buFont typeface="Arial" pitchFamily="34" charset="0"/>
              <a:buChar char="•"/>
              <a:defRPr/>
            </a:pPr>
            <a:r>
              <a:rPr lang="es-AR" sz="1100" b="1" dirty="0"/>
              <a:t> 1989: Acta de Reforma y Recuperación de las Instituciones Financieras: </a:t>
            </a:r>
            <a:r>
              <a:rPr lang="es-AR" sz="1100" dirty="0"/>
              <a:t>Elimina el Consejo Federal de Bancos Hipotecarios, encargado de proveer fondeo barato a instituciones financieras dedicadas a conceder créditos hipotecarios.</a:t>
            </a:r>
          </a:p>
          <a:p>
            <a:pPr eaLnBrk="1" fontAlgn="auto" hangingPunct="1">
              <a:spcBef>
                <a:spcPts val="0"/>
              </a:spcBef>
              <a:spcAft>
                <a:spcPts val="0"/>
              </a:spcAft>
              <a:buClr>
                <a:schemeClr val="accent1"/>
              </a:buClr>
              <a:buFont typeface="Arial" pitchFamily="34" charset="0"/>
              <a:buChar char="•"/>
              <a:defRPr/>
            </a:pPr>
            <a:endParaRPr lang="es-AR" sz="1100" dirty="0"/>
          </a:p>
          <a:p>
            <a:pPr eaLnBrk="1" fontAlgn="auto" hangingPunct="1">
              <a:spcBef>
                <a:spcPts val="0"/>
              </a:spcBef>
              <a:spcAft>
                <a:spcPts val="0"/>
              </a:spcAft>
              <a:buClr>
                <a:schemeClr val="accent1"/>
              </a:buClr>
              <a:buFont typeface="Arial" pitchFamily="34" charset="0"/>
              <a:buChar char="•"/>
              <a:defRPr/>
            </a:pPr>
            <a:r>
              <a:rPr lang="es-AR" sz="1100" dirty="0"/>
              <a:t> </a:t>
            </a:r>
            <a:r>
              <a:rPr lang="es-AR" sz="1100" b="1" dirty="0"/>
              <a:t>1994: Acta Bancaria Interestatal </a:t>
            </a:r>
            <a:r>
              <a:rPr lang="es-AR" sz="1100" b="1" dirty="0" err="1"/>
              <a:t>Riegle-Neal</a:t>
            </a:r>
            <a:r>
              <a:rPr lang="es-AR" sz="1100" b="1" dirty="0"/>
              <a:t> :</a:t>
            </a:r>
            <a:r>
              <a:rPr lang="es-AR" sz="1100" dirty="0"/>
              <a:t> Elimina la restricciones sobre actividades bancarias entre estados.</a:t>
            </a:r>
          </a:p>
          <a:p>
            <a:pPr eaLnBrk="1" fontAlgn="auto" hangingPunct="1">
              <a:spcBef>
                <a:spcPts val="0"/>
              </a:spcBef>
              <a:spcAft>
                <a:spcPts val="0"/>
              </a:spcAft>
              <a:defRPr/>
            </a:pPr>
            <a:endParaRPr lang="es-AR" dirty="0" smtClean="0"/>
          </a:p>
          <a:p>
            <a:pPr eaLnBrk="1" fontAlgn="auto" hangingPunct="1">
              <a:spcBef>
                <a:spcPts val="0"/>
              </a:spcBef>
              <a:spcAft>
                <a:spcPts val="0"/>
              </a:spcAft>
              <a:buClr>
                <a:schemeClr val="accent1"/>
              </a:buClr>
              <a:buFont typeface="Arial" pitchFamily="34" charset="0"/>
              <a:buChar char="•"/>
              <a:defRPr/>
            </a:pPr>
            <a:r>
              <a:rPr lang="es-AR" b="1" dirty="0" smtClean="0"/>
              <a:t>1996: La </a:t>
            </a:r>
            <a:r>
              <a:rPr lang="es-AR" b="1" dirty="0" err="1" smtClean="0"/>
              <a:t>Fed</a:t>
            </a:r>
            <a:r>
              <a:rPr lang="es-AR" b="1" dirty="0" smtClean="0"/>
              <a:t> reinterpreta </a:t>
            </a:r>
            <a:r>
              <a:rPr lang="es-AR" b="1" dirty="0" err="1" smtClean="0"/>
              <a:t>Glass-Steagall</a:t>
            </a:r>
            <a:r>
              <a:rPr lang="es-AR" b="1" dirty="0" smtClean="0"/>
              <a:t>: </a:t>
            </a:r>
            <a:r>
              <a:rPr lang="es-AR" dirty="0" smtClean="0"/>
              <a:t>se permite a los bancos de depósito invertir hasta 25% de sus ingresos (el Acta G-S, vigente desde 1933, prohibía a los bancos comerciales desarrollar actividades de bancos de inversión).</a:t>
            </a:r>
          </a:p>
          <a:p>
            <a:pPr eaLnBrk="1" fontAlgn="auto" hangingPunct="1">
              <a:spcBef>
                <a:spcPts val="0"/>
              </a:spcBef>
              <a:spcAft>
                <a:spcPts val="0"/>
              </a:spcAft>
              <a:buClr>
                <a:schemeClr val="accent1"/>
              </a:buClr>
              <a:buFont typeface="Arial" pitchFamily="34" charset="0"/>
              <a:buChar char="•"/>
              <a:defRPr/>
            </a:pPr>
            <a:endParaRPr lang="es-AR" dirty="0" smtClean="0"/>
          </a:p>
          <a:p>
            <a:pPr eaLnBrk="1" fontAlgn="auto" hangingPunct="1">
              <a:spcBef>
                <a:spcPts val="0"/>
              </a:spcBef>
              <a:spcAft>
                <a:spcPts val="0"/>
              </a:spcAft>
              <a:buClr>
                <a:schemeClr val="accent1"/>
              </a:buClr>
              <a:buFont typeface="Arial" pitchFamily="34" charset="0"/>
              <a:buChar char="•"/>
              <a:defRPr/>
            </a:pPr>
            <a:r>
              <a:rPr lang="es-AR" dirty="0" smtClean="0"/>
              <a:t> </a:t>
            </a:r>
            <a:r>
              <a:rPr lang="es-AR" b="1" dirty="0" smtClean="0"/>
              <a:t>1998: Alianza </a:t>
            </a:r>
            <a:r>
              <a:rPr lang="es-AR" b="1" dirty="0" err="1" smtClean="0"/>
              <a:t>Citicorp-Travelers</a:t>
            </a:r>
            <a:r>
              <a:rPr lang="es-AR" b="1" dirty="0" smtClean="0"/>
              <a:t>: </a:t>
            </a:r>
            <a:r>
              <a:rPr lang="es-AR" dirty="0" smtClean="0"/>
              <a:t>Citigroup fusiona un banco comercial con una compañía de seguros propietaria de un banco de inversión, conformando la compañía de servicios financieros más grande del mundo.</a:t>
            </a:r>
          </a:p>
          <a:p>
            <a:pPr eaLnBrk="1" fontAlgn="auto" hangingPunct="1">
              <a:spcBef>
                <a:spcPts val="0"/>
              </a:spcBef>
              <a:spcAft>
                <a:spcPts val="0"/>
              </a:spcAft>
              <a:buClr>
                <a:schemeClr val="accent1"/>
              </a:buClr>
              <a:buFont typeface="Arial" pitchFamily="34" charset="0"/>
              <a:buChar char="•"/>
              <a:defRPr/>
            </a:pPr>
            <a:endParaRPr lang="es-AR" dirty="0" smtClean="0"/>
          </a:p>
          <a:p>
            <a:pPr eaLnBrk="1" fontAlgn="auto" hangingPunct="1">
              <a:spcBef>
                <a:spcPts val="0"/>
              </a:spcBef>
              <a:spcAft>
                <a:spcPts val="0"/>
              </a:spcAft>
              <a:buClr>
                <a:schemeClr val="accent1"/>
              </a:buClr>
              <a:buFont typeface="Arial" pitchFamily="34" charset="0"/>
              <a:buChar char="•"/>
              <a:defRPr/>
            </a:pPr>
            <a:r>
              <a:rPr lang="es-AR" dirty="0" smtClean="0"/>
              <a:t> </a:t>
            </a:r>
            <a:r>
              <a:rPr lang="es-AR" b="1" dirty="0" smtClean="0"/>
              <a:t>1999: Acta </a:t>
            </a:r>
            <a:r>
              <a:rPr lang="es-AR" b="1" dirty="0" err="1" smtClean="0"/>
              <a:t>Gramm-Leach-Bliley</a:t>
            </a:r>
            <a:r>
              <a:rPr lang="es-AR" b="1" dirty="0" smtClean="0"/>
              <a:t>: </a:t>
            </a:r>
            <a:r>
              <a:rPr lang="es-AR" dirty="0" smtClean="0"/>
              <a:t>deroga completamente el Acta </a:t>
            </a:r>
            <a:r>
              <a:rPr lang="es-AR" dirty="0" err="1" smtClean="0"/>
              <a:t>Glass-Steagall</a:t>
            </a:r>
            <a:r>
              <a:rPr lang="es-AR" dirty="0" smtClean="0"/>
              <a:t> (con apoyo del presidente de la </a:t>
            </a:r>
            <a:r>
              <a:rPr lang="es-AR" dirty="0" err="1" smtClean="0"/>
              <a:t>Fed</a:t>
            </a:r>
            <a:r>
              <a:rPr lang="es-AR" dirty="0" smtClean="0"/>
              <a:t> (Greenspan) y los Secretarios del Tesoro (primero </a:t>
            </a:r>
            <a:r>
              <a:rPr lang="es-AR" dirty="0" err="1" smtClean="0"/>
              <a:t>Rubin</a:t>
            </a:r>
            <a:r>
              <a:rPr lang="es-AR" dirty="0" smtClean="0"/>
              <a:t>, luego </a:t>
            </a:r>
            <a:r>
              <a:rPr lang="es-AR" dirty="0" err="1" smtClean="0"/>
              <a:t>Summers</a:t>
            </a:r>
            <a:r>
              <a:rPr lang="es-AR" dirty="0" smtClean="0"/>
              <a:t>)).</a:t>
            </a:r>
          </a:p>
          <a:p>
            <a:pPr eaLnBrk="1" fontAlgn="auto" hangingPunct="1">
              <a:spcBef>
                <a:spcPts val="0"/>
              </a:spcBef>
              <a:spcAft>
                <a:spcPts val="0"/>
              </a:spcAft>
              <a:buClr>
                <a:schemeClr val="accent1"/>
              </a:buClr>
              <a:buFont typeface="Arial" pitchFamily="34" charset="0"/>
              <a:buChar char="•"/>
              <a:defRPr/>
            </a:pPr>
            <a:endParaRPr lang="es-AR" dirty="0" smtClean="0"/>
          </a:p>
          <a:p>
            <a:pPr eaLnBrk="1" fontAlgn="auto" hangingPunct="1">
              <a:spcBef>
                <a:spcPts val="0"/>
              </a:spcBef>
              <a:spcAft>
                <a:spcPts val="0"/>
              </a:spcAft>
              <a:buClr>
                <a:schemeClr val="accent1"/>
              </a:buClr>
              <a:buFont typeface="Arial" pitchFamily="34" charset="0"/>
              <a:buChar char="•"/>
              <a:defRPr/>
            </a:pPr>
            <a:r>
              <a:rPr lang="es-AR" dirty="0" smtClean="0"/>
              <a:t> </a:t>
            </a:r>
            <a:r>
              <a:rPr lang="es-AR" b="1" dirty="0" smtClean="0"/>
              <a:t>2000: Acta de Modernización de los Futuros de </a:t>
            </a:r>
            <a:r>
              <a:rPr lang="es-AR" b="1" dirty="0" err="1" smtClean="0"/>
              <a:t>Commodities</a:t>
            </a:r>
            <a:r>
              <a:rPr lang="es-AR" b="1" dirty="0" smtClean="0"/>
              <a:t>:</a:t>
            </a:r>
            <a:r>
              <a:rPr lang="es-AR" dirty="0" smtClean="0"/>
              <a:t> evita que la Comisión de Futuros de </a:t>
            </a:r>
            <a:r>
              <a:rPr lang="es-AR" dirty="0" err="1" smtClean="0"/>
              <a:t>Commodities</a:t>
            </a:r>
            <a:r>
              <a:rPr lang="es-AR" dirty="0" smtClean="0"/>
              <a:t> regule los contratos de derivados, incluyendo los </a:t>
            </a:r>
            <a:r>
              <a:rPr lang="es-AR" i="1" dirty="0" err="1" smtClean="0"/>
              <a:t>credit</a:t>
            </a:r>
            <a:r>
              <a:rPr lang="es-AR" i="1" dirty="0" smtClean="0"/>
              <a:t> default swaps</a:t>
            </a:r>
            <a:r>
              <a:rPr lang="es-AR" dirty="0" smtClean="0"/>
              <a:t>.</a:t>
            </a:r>
          </a:p>
          <a:p>
            <a:pPr eaLnBrk="1" fontAlgn="auto" hangingPunct="1">
              <a:spcBef>
                <a:spcPts val="0"/>
              </a:spcBef>
              <a:spcAft>
                <a:spcPts val="0"/>
              </a:spcAft>
              <a:buClr>
                <a:schemeClr val="accent1"/>
              </a:buClr>
              <a:defRPr/>
            </a:pPr>
            <a:endParaRPr lang="es-AR" dirty="0" smtClean="0"/>
          </a:p>
          <a:p>
            <a:pPr eaLnBrk="1" fontAlgn="auto" hangingPunct="1">
              <a:spcBef>
                <a:spcPts val="0"/>
              </a:spcBef>
              <a:spcAft>
                <a:spcPts val="0"/>
              </a:spcAft>
              <a:defRPr/>
            </a:pPr>
            <a:endParaRPr lang="es-AR" dirty="0"/>
          </a:p>
        </p:txBody>
      </p:sp>
      <p:sp>
        <p:nvSpPr>
          <p:cNvPr id="19459"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71CBEBA-3038-4451-9152-AC6095AF7735}" type="slidenum">
              <a:rPr lang="es-AR">
                <a:cs typeface="Arial" charset="0"/>
              </a:rPr>
              <a:pPr fontAlgn="base">
                <a:spcBef>
                  <a:spcPct val="0"/>
                </a:spcBef>
                <a:spcAft>
                  <a:spcPct val="0"/>
                </a:spcAft>
                <a:defRPr/>
              </a:pPr>
              <a:t>5</a:t>
            </a:fld>
            <a:endParaRPr lang="es-AR">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4274" name="Rectangle 3"/>
          <p:cNvSpPr>
            <a:spLocks noGrp="1" noChangeArrowheads="1"/>
          </p:cNvSpPr>
          <p:nvPr>
            <p:ph type="body" idx="1"/>
          </p:nvPr>
        </p:nvSpPr>
        <p:spPr bwMode="auto">
          <a:xfrm>
            <a:off x="685800" y="4341813"/>
            <a:ext cx="5487988" cy="4116387"/>
          </a:xfrm>
          <a:noFill/>
        </p:spPr>
        <p:txBody>
          <a:bodyPr wrap="square" lIns="89718" tIns="44859" rIns="89718" bIns="44859" numCol="1" anchor="t" anchorCtr="0" compatLnSpc="1">
            <a:prstTxWarp prst="textNoShape">
              <a:avLst/>
            </a:prstTxWarp>
          </a:bodyPr>
          <a:lstStyle/>
          <a:p>
            <a:pPr eaLnBrk="1" hangingPunct="1">
              <a:spcBef>
                <a:spcPct val="0"/>
              </a:spcBef>
            </a:pPr>
            <a:endParaRPr lang="es-ES_tradnl"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txBox="1">
            <a:spLocks noGrp="1" noChangeArrowheads="1"/>
          </p:cNvSpPr>
          <p:nvPr/>
        </p:nvSpPr>
        <p:spPr bwMode="auto">
          <a:xfrm>
            <a:off x="3887788" y="8685213"/>
            <a:ext cx="2968625" cy="457200"/>
          </a:xfrm>
          <a:prstGeom prst="rect">
            <a:avLst/>
          </a:prstGeom>
          <a:noFill/>
          <a:ln w="9525">
            <a:noFill/>
            <a:miter lim="800000"/>
            <a:headEnd/>
            <a:tailEnd/>
          </a:ln>
        </p:spPr>
        <p:txBody>
          <a:bodyPr lIns="93581" tIns="46791" rIns="93581" bIns="46791" anchor="b"/>
          <a:lstStyle/>
          <a:p>
            <a:pPr algn="r" defTabSz="927100"/>
            <a:fld id="{C5CB0E91-1BB7-49C0-9F2C-43A306AEE630}" type="slidenum">
              <a:rPr lang="en-US" sz="1300">
                <a:latin typeface="Calibri" pitchFamily="34" charset="0"/>
              </a:rPr>
              <a:pPr algn="r" defTabSz="927100"/>
              <a:t>35</a:t>
            </a:fld>
            <a:endParaRPr lang="en-US" sz="1300">
              <a:latin typeface="Calibri" pitchFamily="34" charset="0"/>
            </a:endParaRPr>
          </a:p>
        </p:txBody>
      </p:sp>
      <p:sp>
        <p:nvSpPr>
          <p:cNvPr id="614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0660" name="Rectangle 3"/>
          <p:cNvSpPr>
            <a:spLocks noGrp="1" noChangeArrowheads="1"/>
          </p:cNvSpPr>
          <p:nvPr>
            <p:ph type="body" idx="1"/>
          </p:nvPr>
        </p:nvSpPr>
        <p:spPr bwMode="auto"/>
        <p:txBody>
          <a:bodyPr wrap="square" lIns="93581" tIns="46791" rIns="93581" bIns="46791" numCol="1" anchor="t" anchorCtr="0" compatLnSpc="1">
            <a:prstTxWarp prst="textNoShape">
              <a:avLst/>
            </a:prstTxWarp>
            <a:normAutofit fontScale="85000" lnSpcReduction="20000"/>
          </a:bodyPr>
          <a:lstStyle/>
          <a:p>
            <a:pPr eaLnBrk="1" fontAlgn="auto" hangingPunct="1">
              <a:spcBef>
                <a:spcPts val="0"/>
              </a:spcBef>
              <a:spcAft>
                <a:spcPts val="0"/>
              </a:spcAft>
              <a:defRPr/>
            </a:pPr>
            <a:r>
              <a:rPr lang="es-AR" sz="1100" dirty="0"/>
              <a:t>A la luz de la crisis internacional, en materia macroeconómica la CEPAL propuso se propuso estabilizar y resistir la apreciación de los tipos de cambio. Se destacó </a:t>
            </a:r>
          </a:p>
          <a:p>
            <a:pPr eaLnBrk="1" fontAlgn="auto" hangingPunct="1">
              <a:spcBef>
                <a:spcPts val="0"/>
              </a:spcBef>
              <a:spcAft>
                <a:spcPts val="0"/>
              </a:spcAft>
              <a:defRPr/>
            </a:pPr>
            <a:r>
              <a:rPr lang="es-AR" sz="1100" dirty="0"/>
              <a:t>la importancia de una fiscalidad proactiva para conciliar equilibrios  macroeconómicos con promoción del dinamismo económico y reducir  la volatilidad de la actividad productiva, sosteniendo elevados niveles  de utilización de la capacidad instalada. </a:t>
            </a:r>
          </a:p>
          <a:p>
            <a:pPr eaLnBrk="1" fontAlgn="auto" hangingPunct="1">
              <a:spcBef>
                <a:spcPts val="0"/>
              </a:spcBef>
              <a:spcAft>
                <a:spcPts val="0"/>
              </a:spcAft>
              <a:defRPr/>
            </a:pPr>
            <a:r>
              <a:rPr lang="es-AR" sz="1100" dirty="0"/>
              <a:t>Se abogó, en consonancia con  lo anterior, por aplicar controles de capital que regularan el ingreso y la  salida de los flujos externos. Con estas propuestas, se procuró apartarse de la ortodoxia de los años ochenta y noventa del siglo pasado, entendiendo  que imponía una camisa de fuerza al desarrollo de las capacidades  productivas de la región. Las propuestas heterodoxas que formuló la  CEPAL estaban en sintonía con los nuevos tiempos. No es casual que  resonaran en las renovadas agendas públicas y en documentos del  Fondo Monetario Internacional, el Banco Mundial y otros organismos  multilaterales. Hoy hablar de igualdad, de reformas fiscales progresivas  y de políticas públicas de Estado más activas y con una mirada de largo  plazo en ámbitos económicos y productivos ha dejado de ser anatema  y tales conceptos han pasado a ser parte del lenguaje aceptado y de una  visión compartida.</a:t>
            </a:r>
          </a:p>
          <a:p>
            <a:pPr eaLnBrk="1" fontAlgn="auto" hangingPunct="1">
              <a:spcBef>
                <a:spcPts val="0"/>
              </a:spcBef>
              <a:spcAft>
                <a:spcPts val="0"/>
              </a:spcAft>
              <a:defRPr/>
            </a:pPr>
            <a:r>
              <a:rPr lang="es-AR" sz="1100" dirty="0"/>
              <a:t>Posteriormente se planteó la urgente necesidad de hacer un cambio  estructural orientado a cerrar las brechas tanto externas como internas,  cuya dinámica condujera a superar la heterogeneidad de la estructura productiva. Se enfatizó que era preciso poner la macroeconomía en  sintonía con el cambio estructural, promoviendo la inversión mediante políticas industriales activas, lo que incluye de manera destacada el cierre  de brechas en innovación e infraestructura, un decidido apoyo a las  pequeñas y medianas empresas (pymes) y el fomento de la investigación  y el desarrollo. </a:t>
            </a:r>
          </a:p>
          <a:p>
            <a:pPr marL="341916" indent="-341916" eaLnBrk="1" fontAlgn="auto" hangingPunct="1">
              <a:lnSpc>
                <a:spcPct val="120000"/>
              </a:lnSpc>
              <a:spcBef>
                <a:spcPts val="0"/>
              </a:spcBef>
              <a:spcAft>
                <a:spcPts val="0"/>
              </a:spcAft>
              <a:defRPr/>
            </a:pPr>
            <a:endParaRPr lang="es-BO" u="sng" dirty="0" smtClean="0"/>
          </a:p>
          <a:p>
            <a:pPr marL="341916" indent="-341916" eaLnBrk="1" fontAlgn="auto" hangingPunct="1">
              <a:lnSpc>
                <a:spcPct val="120000"/>
              </a:lnSpc>
              <a:spcBef>
                <a:spcPts val="0"/>
              </a:spcBef>
              <a:spcAft>
                <a:spcPts val="0"/>
              </a:spcAft>
              <a:defRPr/>
            </a:pPr>
            <a:r>
              <a:rPr lang="es-BO" u="sng" dirty="0" smtClean="0"/>
              <a:t>Trilogía de la igualdad:</a:t>
            </a:r>
          </a:p>
          <a:p>
            <a:pPr marL="211021" indent="-211021" eaLnBrk="1" fontAlgn="auto" hangingPunct="1">
              <a:spcBef>
                <a:spcPts val="0"/>
              </a:spcBef>
              <a:spcAft>
                <a:spcPts val="0"/>
              </a:spcAft>
              <a:buFontTx/>
              <a:buAutoNum type="arabicPeriod"/>
              <a:defRPr/>
            </a:pPr>
            <a:r>
              <a:rPr lang="es-AR" dirty="0" smtClean="0"/>
              <a:t>"crecer para igualar e igualar para crecer", </a:t>
            </a:r>
          </a:p>
          <a:p>
            <a:pPr marL="211021" indent="-211021" eaLnBrk="1" fontAlgn="auto" hangingPunct="1">
              <a:spcBef>
                <a:spcPts val="0"/>
              </a:spcBef>
              <a:spcAft>
                <a:spcPts val="0"/>
              </a:spcAft>
              <a:buFontTx/>
              <a:buAutoNum type="arabicPeriod"/>
              <a:defRPr/>
            </a:pPr>
            <a:r>
              <a:rPr lang="es-AR" dirty="0" smtClean="0"/>
              <a:t>Necesidad de llevar cabo un cambio estructural en las economías de la región para avanzar hacia dicha igualdad. En otras palabras, pedimos a los países poner en marcha procesos de transformación productiva basados en la promoción de sectores más intensivos en conocimiento e innovación, con menores brechas internas y externas de ingresos y productividad. Esto porque sabemos que el empleo con derechos es la clave del crecimiento con igualdad.</a:t>
            </a:r>
          </a:p>
          <a:p>
            <a:pPr marL="211021" indent="-211021" eaLnBrk="1" fontAlgn="auto" hangingPunct="1">
              <a:spcBef>
                <a:spcPts val="0"/>
              </a:spcBef>
              <a:spcAft>
                <a:spcPts val="0"/>
              </a:spcAft>
              <a:buFontTx/>
              <a:buAutoNum type="arabicPeriod"/>
              <a:defRPr/>
            </a:pPr>
            <a:r>
              <a:rPr lang="es-AR" dirty="0" smtClean="0"/>
              <a:t>Un paso más que propone instrumentos políticos que permitirán llevar a cabo, en un contexto democrático, las políticas y reformas institucionales que los países de América Latina y el Caribe necesitan para garantizar el bienestar de su población. Los pactos sociales para la igualdad resultan de especial importancia en una encrucijada como la que se avizora, donde la desaceleración del crecimiento requerirá decisiones de política audaces en materia fiscal, de inversión y protección social.</a:t>
            </a:r>
          </a:p>
          <a:p>
            <a:pPr marL="341916" indent="-341916" eaLnBrk="1" fontAlgn="auto" hangingPunct="1">
              <a:lnSpc>
                <a:spcPct val="120000"/>
              </a:lnSpc>
              <a:spcBef>
                <a:spcPts val="0"/>
              </a:spcBef>
              <a:spcAft>
                <a:spcPts val="0"/>
              </a:spcAft>
              <a:defRPr/>
            </a:pPr>
            <a:endParaRPr lang="es-BO" dirty="0" smtClean="0"/>
          </a:p>
          <a:p>
            <a:pPr marL="341916" indent="-341916" eaLnBrk="1" fontAlgn="auto" hangingPunct="1">
              <a:lnSpc>
                <a:spcPct val="120000"/>
              </a:lnSpc>
              <a:spcBef>
                <a:spcPts val="0"/>
              </a:spcBef>
              <a:spcAft>
                <a:spcPts val="0"/>
              </a:spcAft>
              <a:defRPr/>
            </a:pPr>
            <a:endParaRPr lang="es-BO"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noTextEdit="1"/>
          </p:cNvSpPr>
          <p:nvPr>
            <p:ph type="sldImg"/>
          </p:nvPr>
        </p:nvSpPr>
        <p:spPr bwMode="auto">
          <a:noFill/>
          <a:ln>
            <a:solidFill>
              <a:srgbClr val="000000"/>
            </a:solidFill>
            <a:miter lim="800000"/>
            <a:headEnd/>
            <a:tailEnd/>
          </a:ln>
        </p:spPr>
      </p:sp>
      <p:sp>
        <p:nvSpPr>
          <p:cNvPr id="63490" name="Notes Placeholder 2"/>
          <p:cNvSpPr>
            <a:spLocks noGrp="1"/>
          </p:cNvSpPr>
          <p:nvPr>
            <p:ph type="body" idx="1"/>
          </p:nvPr>
        </p:nvSpPr>
        <p:spPr bwMode="auto">
          <a:noFill/>
        </p:spPr>
        <p:txBody>
          <a:bodyPr wrap="square" lIns="87480" tIns="43740" rIns="87480" bIns="43740" numCol="1" anchor="t" anchorCtr="0" compatLnSpc="1">
            <a:prstTxWarp prst="textNoShape">
              <a:avLst/>
            </a:prstTxWarp>
          </a:bodyPr>
          <a:lstStyle/>
          <a:p>
            <a:pPr eaLnBrk="1" hangingPunct="1">
              <a:spcBef>
                <a:spcPct val="0"/>
              </a:spcBef>
            </a:pPr>
            <a:endParaRPr lang="es-UY" smtClean="0"/>
          </a:p>
        </p:txBody>
      </p:sp>
      <p:sp>
        <p:nvSpPr>
          <p:cNvPr id="634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7AB1A7A-2A15-44FB-A7FA-85B987F9A91E}" type="slidenum">
              <a:rPr lang="en-US" smtClean="0">
                <a:latin typeface="Arial" charset="0"/>
                <a:cs typeface="Arial" charset="0"/>
              </a:rPr>
              <a:pPr fontAlgn="base">
                <a:spcBef>
                  <a:spcPct val="0"/>
                </a:spcBef>
                <a:spcAft>
                  <a:spcPct val="0"/>
                </a:spcAft>
              </a:pPr>
              <a:t>36</a:t>
            </a:fld>
            <a:endParaRPr lang="en-US" smtClean="0">
              <a:latin typeface="Arial" charset="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D3591CF-C3E4-4D14-BB4D-C46D987B181E}" type="slidenum">
              <a:rPr lang="en-US">
                <a:cs typeface="Arial" charset="0"/>
              </a:rPr>
              <a:pPr fontAlgn="base">
                <a:spcBef>
                  <a:spcPct val="0"/>
                </a:spcBef>
                <a:spcAft>
                  <a:spcPct val="0"/>
                </a:spcAft>
                <a:defRPr/>
              </a:pPr>
              <a:t>37</a:t>
            </a:fld>
            <a:endParaRPr lang="en-US">
              <a:cs typeface="Arial" charset="0"/>
            </a:endParaRPr>
          </a:p>
        </p:txBody>
      </p:sp>
      <p:sp>
        <p:nvSpPr>
          <p:cNvPr id="6656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6563" name="Rectangle 3"/>
          <p:cNvSpPr>
            <a:spLocks noGrp="1" noChangeArrowheads="1"/>
          </p:cNvSpPr>
          <p:nvPr>
            <p:ph type="body" idx="1"/>
          </p:nvPr>
        </p:nvSpPr>
        <p:spPr bwMode="auto">
          <a:noFill/>
        </p:spPr>
        <p:txBody>
          <a:bodyPr wrap="square" lIns="87480" tIns="43740" rIns="87480" bIns="43740" numCol="1" anchor="t" anchorCtr="0" compatLnSpc="1">
            <a:prstTxWarp prst="textNoShape">
              <a:avLst/>
            </a:prstTxWarp>
          </a:bodyPr>
          <a:lstStyle/>
          <a:p>
            <a:pPr eaLnBrk="1" hangingPunct="1">
              <a:spcBef>
                <a:spcPct val="0"/>
              </a:spcBef>
            </a:pPr>
            <a:r>
              <a:rPr lang="en-US" smtClean="0"/>
              <a:t>La inversión en infraestructura económica ha revertido su tendencia a la baja durante el período 2007-2008.</a:t>
            </a:r>
          </a:p>
          <a:p>
            <a:pPr eaLnBrk="1" hangingPunct="1">
              <a:spcBef>
                <a:spcPct val="0"/>
              </a:spcBef>
            </a:pPr>
            <a:r>
              <a:rPr lang="en-US" smtClean="0"/>
              <a:t>La composición interna muestra al sector público con una participación estable cercana al 40% en las últimas dos décadas.</a:t>
            </a:r>
          </a:p>
          <a:p>
            <a:pPr eaLnBrk="1" hangingPunct="1">
              <a:spcBef>
                <a:spcPct val="0"/>
              </a:spcBef>
            </a:pPr>
            <a:r>
              <a:rPr lang="en-US" smtClean="0"/>
              <a:t>Por su parte, el sector privado, de gran relevancia en los noventa, volvió a exhibir participaciones elevadas en 2007 y 2008.</a:t>
            </a:r>
          </a:p>
          <a:p>
            <a:pPr eaLnBrk="1" hangingPunct="1">
              <a:spcBef>
                <a:spcPct val="0"/>
              </a:spcBef>
            </a:pPr>
            <a:r>
              <a:rPr lang="en-US" smtClean="0"/>
              <a:t>Esta composición cambiaría temporalmente en 2009 debido a la incidencia de las políticas públicas anticíclicas y la mayor aversión al riesgo privado acontecidas durante la crisis internacional.</a:t>
            </a:r>
          </a:p>
          <a:p>
            <a:pPr eaLnBrk="1" hangingPunct="1">
              <a:spcBef>
                <a:spcPct val="0"/>
              </a:spcBef>
            </a:pPr>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noTextEdit="1"/>
          </p:cNvSpPr>
          <p:nvPr>
            <p:ph type="sldImg"/>
          </p:nvPr>
        </p:nvSpPr>
        <p:spPr bwMode="auto">
          <a:noFill/>
          <a:ln>
            <a:solidFill>
              <a:srgbClr val="000000"/>
            </a:solidFill>
            <a:miter lim="800000"/>
            <a:headEnd/>
            <a:tailEnd/>
          </a:ln>
        </p:spPr>
      </p:sp>
      <p:sp>
        <p:nvSpPr>
          <p:cNvPr id="68610" name="Notes Placeholder 2"/>
          <p:cNvSpPr>
            <a:spLocks noGrp="1"/>
          </p:cNvSpPr>
          <p:nvPr>
            <p:ph type="body" idx="1"/>
          </p:nvPr>
        </p:nvSpPr>
        <p:spPr bwMode="auto">
          <a:noFill/>
        </p:spPr>
        <p:txBody>
          <a:bodyPr wrap="square" lIns="87480" tIns="43740" rIns="87480" bIns="43740" numCol="1" anchor="t" anchorCtr="0" compatLnSpc="1">
            <a:prstTxWarp prst="textNoShape">
              <a:avLst/>
            </a:prstTxWarp>
          </a:bodyPr>
          <a:lstStyle/>
          <a:p>
            <a:pPr marL="171450" indent="-171450" eaLnBrk="1" hangingPunct="1">
              <a:spcBef>
                <a:spcPct val="0"/>
              </a:spcBef>
            </a:pPr>
            <a:r>
              <a:rPr lang="es-AR" smtClean="0"/>
              <a:t>Este es el enfoque de Fay y Yepes 2003.</a:t>
            </a:r>
          </a:p>
          <a:p>
            <a:pPr marL="171450" indent="-171450" eaLnBrk="1" hangingPunct="1">
              <a:spcBef>
                <a:spcPct val="0"/>
              </a:spcBef>
            </a:pPr>
            <a:r>
              <a:rPr lang="es-AR" smtClean="0"/>
              <a:t>Recordá que deja afuera entre otros a: transporte marítimo y aereo; fuentes de energía alternativas a la electricidad (gas e hidrocarburos). Por tanto es un piso.</a:t>
            </a:r>
          </a:p>
          <a:p>
            <a:pPr marL="171450" indent="-171450" eaLnBrk="1" hangingPunct="1">
              <a:spcBef>
                <a:spcPct val="0"/>
              </a:spcBef>
            </a:pPr>
            <a:r>
              <a:rPr lang="es-AR" smtClean="0"/>
              <a:t>Los números de la dimensión vertical son: Energia 1.7%, Comunicaciones 1.7%, Transporte 1% y Agua y Saneamiento 0.2%. Total 4.7%</a:t>
            </a:r>
          </a:p>
          <a:p>
            <a:pPr marL="171450" indent="-171450" eaLnBrk="1" hangingPunct="1">
              <a:spcBef>
                <a:spcPct val="0"/>
              </a:spcBef>
            </a:pPr>
            <a:r>
              <a:rPr lang="es-AR" smtClean="0"/>
              <a:t>Los números de la dimensión horizontal son: Energia 3.1%, Comunicaciones 0.8%, Transporte 3.2% y Agua y Saneamiento 0.2%. Total 7.3%</a:t>
            </a:r>
          </a:p>
        </p:txBody>
      </p:sp>
      <p:sp>
        <p:nvSpPr>
          <p:cNvPr id="7885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094FEF-2AA3-4FAF-B53E-48A9A36B330C}" type="slidenum">
              <a:rPr lang="en-US">
                <a:cs typeface="Arial" charset="0"/>
              </a:rPr>
              <a:pPr fontAlgn="base">
                <a:spcBef>
                  <a:spcPct val="0"/>
                </a:spcBef>
                <a:spcAft>
                  <a:spcPct val="0"/>
                </a:spcAft>
                <a:defRPr/>
              </a:pPr>
              <a:t>38</a:t>
            </a:fld>
            <a:endParaRPr lang="en-US">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1 Marcador de imagen de diapositiva"/>
          <p:cNvSpPr>
            <a:spLocks noGrp="1" noRot="1" noChangeAspect="1"/>
          </p:cNvSpPr>
          <p:nvPr>
            <p:ph type="sldImg"/>
          </p:nvPr>
        </p:nvSpPr>
        <p:spPr bwMode="auto">
          <a:noFill/>
          <a:ln>
            <a:solidFill>
              <a:srgbClr val="000000"/>
            </a:solidFill>
            <a:miter lim="800000"/>
            <a:headEnd/>
            <a:tailEnd/>
          </a:ln>
        </p:spPr>
      </p:sp>
      <p:sp>
        <p:nvSpPr>
          <p:cNvPr id="21506"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AR" smtClean="0"/>
              <a:t>El proceso de desregulación financiera ha estado asociado a un cambio sustancial en la dinámica de los precios de los activos financieros.</a:t>
            </a:r>
          </a:p>
        </p:txBody>
      </p:sp>
      <p:sp>
        <p:nvSpPr>
          <p:cNvPr id="21507"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ADAD5DA-4405-4D32-AEA7-68F1D4C23A2E}" type="slidenum">
              <a:rPr lang="es-AR">
                <a:cs typeface="Arial" charset="0"/>
              </a:rPr>
              <a:pPr fontAlgn="base">
                <a:spcBef>
                  <a:spcPct val="0"/>
                </a:spcBef>
                <a:spcAft>
                  <a:spcPct val="0"/>
                </a:spcAft>
                <a:defRPr/>
              </a:pPr>
              <a:t>6</a:t>
            </a:fld>
            <a:endParaRPr lang="es-AR">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1 Marcador de imagen de diapositiva"/>
          <p:cNvSpPr>
            <a:spLocks noGrp="1" noRot="1" noChangeAspect="1"/>
          </p:cNvSpPr>
          <p:nvPr>
            <p:ph type="sldImg"/>
          </p:nvPr>
        </p:nvSpPr>
        <p:spPr bwMode="auto">
          <a:noFill/>
          <a:ln>
            <a:solidFill>
              <a:srgbClr val="000000"/>
            </a:solidFill>
            <a:miter lim="800000"/>
            <a:headEnd/>
            <a:tailEnd/>
          </a:ln>
        </p:spPr>
      </p:sp>
      <p:sp>
        <p:nvSpPr>
          <p:cNvPr id="23554"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a:p>
            <a:pPr eaLnBrk="1" hangingPunct="1">
              <a:spcBef>
                <a:spcPct val="0"/>
              </a:spcBef>
            </a:pPr>
            <a:endParaRPr lang="es-AR" smtClean="0"/>
          </a:p>
        </p:txBody>
      </p:sp>
      <p:sp>
        <p:nvSpPr>
          <p:cNvPr id="23555"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A3EC4A9-D9D5-4ECC-8E03-4621495061A6}" type="slidenum">
              <a:rPr lang="es-AR">
                <a:cs typeface="Arial" charset="0"/>
              </a:rPr>
              <a:pPr fontAlgn="base">
                <a:spcBef>
                  <a:spcPct val="0"/>
                </a:spcBef>
                <a:spcAft>
                  <a:spcPct val="0"/>
                </a:spcAft>
                <a:defRPr/>
              </a:pPr>
              <a:t>7</a:t>
            </a:fld>
            <a:endParaRPr lang="es-AR">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1 Marcador de imagen de diapositiva"/>
          <p:cNvSpPr>
            <a:spLocks noGrp="1" noRot="1" noChangeAspect="1"/>
          </p:cNvSpPr>
          <p:nvPr>
            <p:ph type="sldImg"/>
          </p:nvPr>
        </p:nvSpPr>
        <p:spPr bwMode="auto">
          <a:noFill/>
          <a:ln>
            <a:solidFill>
              <a:srgbClr val="000000"/>
            </a:solidFill>
            <a:miter lim="800000"/>
            <a:headEnd/>
            <a:tailEnd/>
          </a:ln>
        </p:spPr>
      </p:sp>
      <p:sp>
        <p:nvSpPr>
          <p:cNvPr id="31746"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Fed Financial Stress Index measures the degree of financial stress in the markets and is constructed from 18 weekly data series: seven interest rate series, six yield spreads and five other indicators. Each of these variables captures some aspect of financial stress. Accordingly, as the level of financial stress in the economy changes, the data series are likely to move together.</a:t>
            </a:r>
          </a:p>
          <a:p>
            <a:pPr eaLnBrk="1" hangingPunct="1">
              <a:spcBef>
                <a:spcPct val="0"/>
              </a:spcBef>
            </a:pPr>
            <a:endParaRPr lang="en-US" smtClean="0"/>
          </a:p>
          <a:p>
            <a:pPr eaLnBrk="1" hangingPunct="1">
              <a:spcBef>
                <a:spcPct val="0"/>
              </a:spcBef>
            </a:pPr>
            <a:r>
              <a:rPr lang="en-US" smtClean="0"/>
              <a:t>The average value of the index, which begins in late 1993, is designed to be zero. Thus, </a:t>
            </a:r>
            <a:r>
              <a:rPr lang="en-US" b="1" smtClean="0"/>
              <a:t>zero is viewed as representing normal financial market conditions</a:t>
            </a:r>
            <a:r>
              <a:rPr lang="en-US" smtClean="0"/>
              <a:t>. Values below zero suggest below-average financial market stress, while values above zero suggest above-average financial market stress. </a:t>
            </a:r>
            <a:endParaRPr lang="es-AR" smtClean="0"/>
          </a:p>
        </p:txBody>
      </p:sp>
      <p:sp>
        <p:nvSpPr>
          <p:cNvPr id="31747"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943BA08-C3EF-4E6B-B3C2-34FC90E28AD5}" type="slidenum">
              <a:rPr lang="es-AR">
                <a:cs typeface="Arial" charset="0"/>
              </a:rPr>
              <a:pPr fontAlgn="base">
                <a:spcBef>
                  <a:spcPct val="0"/>
                </a:spcBef>
                <a:spcAft>
                  <a:spcPct val="0"/>
                </a:spcAft>
                <a:defRPr/>
              </a:pPr>
              <a:t>14</a:t>
            </a:fld>
            <a:endParaRPr lang="es-AR">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1 Marcador de imagen de diapositiva"/>
          <p:cNvSpPr>
            <a:spLocks noGrp="1" noRot="1" noChangeAspect="1"/>
          </p:cNvSpPr>
          <p:nvPr>
            <p:ph type="sldImg"/>
          </p:nvPr>
        </p:nvSpPr>
        <p:spPr bwMode="auto">
          <a:noFill/>
          <a:ln>
            <a:solidFill>
              <a:srgbClr val="000000"/>
            </a:solidFill>
            <a:miter lim="800000"/>
            <a:headEnd/>
            <a:tailEnd/>
          </a:ln>
        </p:spPr>
      </p:sp>
      <p:sp>
        <p:nvSpPr>
          <p:cNvPr id="37890" name="2 Marcador de notas"/>
          <p:cNvSpPr>
            <a:spLocks noGrp="1"/>
          </p:cNvSpPr>
          <p:nvPr>
            <p:ph type="body" idx="1"/>
          </p:nvPr>
        </p:nvSpPr>
        <p:spPr bwMode="auto">
          <a:noFill/>
        </p:spPr>
        <p:txBody>
          <a:bodyPr wrap="square" numCol="1" anchor="t" anchorCtr="0" compatLnSpc="1">
            <a:prstTxWarp prst="textNoShape">
              <a:avLst/>
            </a:prstTxWarp>
          </a:bodyPr>
          <a:lstStyle/>
          <a:p>
            <a:pPr defTabSz="842963" eaLnBrk="1" hangingPunct="1">
              <a:spcBef>
                <a:spcPct val="0"/>
              </a:spcBef>
            </a:pPr>
            <a:r>
              <a:rPr lang="es-ES" sz="1100" smtClean="0">
                <a:latin typeface="Futura Md BT"/>
              </a:rPr>
              <a:t>Esta disparidad de costos laborales, entre otras cosas, propició la acumulación de desequilibrios externos, principalmente del sector privado. Este proceso se dio en paralelo con un fuerte ingreso de capitales a los países periféricos, en parte estimulados por los bajos costos de fondeo intra-zona consecuencia de la integración financiera de la región. </a:t>
            </a:r>
            <a:r>
              <a:rPr lang="es-ES" smtClean="0">
                <a:latin typeface="Futura Md BT"/>
              </a:rPr>
              <a:t>Los desbalances intra Unión Europea se profundizaron luego de la implementación del Euro, siendo Alemania el país que registró el mayor incremento en su superávit comercial.</a:t>
            </a:r>
          </a:p>
          <a:p>
            <a:pPr defTabSz="842963" eaLnBrk="1" hangingPunct="1">
              <a:spcBef>
                <a:spcPct val="0"/>
              </a:spcBef>
            </a:pPr>
            <a:endParaRPr lang="es-AR" sz="1100" smtClean="0">
              <a:latin typeface="Futura Md BT"/>
            </a:endParaRPr>
          </a:p>
          <a:p>
            <a:pPr defTabSz="842963" eaLnBrk="1" hangingPunct="1">
              <a:spcBef>
                <a:spcPct val="0"/>
              </a:spcBef>
            </a:pPr>
            <a:endParaRPr lang="es-AR" smtClean="0"/>
          </a:p>
        </p:txBody>
      </p:sp>
      <p:sp>
        <p:nvSpPr>
          <p:cNvPr id="47107"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D1ED4A5-5C24-4927-89FD-FF1D19370474}" type="slidenum">
              <a:rPr lang="es-AR">
                <a:cs typeface="Arial" charset="0"/>
              </a:rPr>
              <a:pPr fontAlgn="base">
                <a:spcBef>
                  <a:spcPct val="0"/>
                </a:spcBef>
                <a:spcAft>
                  <a:spcPct val="0"/>
                </a:spcAft>
                <a:defRPr/>
              </a:pPr>
              <a:t>19</a:t>
            </a:fld>
            <a:endParaRPr lang="es-AR">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1 Marcador de imagen de diapositiva"/>
          <p:cNvSpPr>
            <a:spLocks noGrp="1" noRot="1" noChangeAspect="1"/>
          </p:cNvSpPr>
          <p:nvPr>
            <p:ph type="sldImg"/>
          </p:nvPr>
        </p:nvSpPr>
        <p:spPr bwMode="auto">
          <a:noFill/>
          <a:ln>
            <a:solidFill>
              <a:srgbClr val="000000"/>
            </a:solidFill>
            <a:miter lim="800000"/>
            <a:headEnd/>
            <a:tailEnd/>
          </a:ln>
        </p:spPr>
      </p:sp>
      <p:sp>
        <p:nvSpPr>
          <p:cNvPr id="3" name="2 Marcador de notas"/>
          <p:cNvSpPr>
            <a:spLocks noGrp="1"/>
          </p:cNvSpPr>
          <p:nvPr>
            <p:ph type="body" idx="1"/>
          </p:nvPr>
        </p:nvSpPr>
        <p:spPr/>
        <p:txBody>
          <a:bodyPr/>
          <a:lstStyle/>
          <a:p>
            <a:pPr defTabSz="844083" eaLnBrk="1" fontAlgn="auto" hangingPunct="1">
              <a:spcBef>
                <a:spcPts val="0"/>
              </a:spcBef>
              <a:spcAft>
                <a:spcPts val="0"/>
              </a:spcAft>
              <a:defRPr/>
            </a:pPr>
            <a:r>
              <a:rPr lang="es-AR" sz="1100" dirty="0">
                <a:latin typeface="Futura Md BT"/>
              </a:rPr>
              <a:t>El punto de inicio para la crisis europea se establece entre fines de 2009 y principios de 2010, luego de que la crisis de deuda en </a:t>
            </a:r>
            <a:r>
              <a:rPr lang="es-AR" sz="1100" dirty="0" err="1">
                <a:latin typeface="Futura Md BT"/>
              </a:rPr>
              <a:t>Dubai</a:t>
            </a:r>
            <a:r>
              <a:rPr lang="es-AR" sz="1100" dirty="0">
                <a:latin typeface="Futura Md BT"/>
              </a:rPr>
              <a:t> y el reconocimiento de la manipulación de las estadísticas del gobierno de Grecia desataran una serie de episodios de fuerte desconfianza hacia este país. Esta desconfianza se trasladó rápidamente al resto de la periferia europea.</a:t>
            </a:r>
          </a:p>
          <a:p>
            <a:pPr defTabSz="844083" eaLnBrk="1" fontAlgn="auto" hangingPunct="1">
              <a:spcBef>
                <a:spcPts val="0"/>
              </a:spcBef>
              <a:spcAft>
                <a:spcPts val="0"/>
              </a:spcAft>
              <a:defRPr/>
            </a:pPr>
            <a:r>
              <a:rPr lang="es-AR" sz="1100" dirty="0">
                <a:latin typeface="Futura Md BT"/>
              </a:rPr>
              <a:t>Los líderes europeos explicaron esta crisis con un claro sesgo fiscalista, culpando a los gobiernos de los países periféricos de “irresponsabilidad fiscal”. Sin embargo, previo a la crisis internacional no existían fuertes desequilibrios fiscales, sino que estos se observan a partir de 2007 y como consecuencia de la implementación de los paquetes de rescate en 2008/2009. </a:t>
            </a:r>
          </a:p>
          <a:p>
            <a:pPr defTabSz="844083" eaLnBrk="1" fontAlgn="auto" hangingPunct="1">
              <a:spcBef>
                <a:spcPts val="0"/>
              </a:spcBef>
              <a:spcAft>
                <a:spcPts val="0"/>
              </a:spcAft>
              <a:defRPr/>
            </a:pPr>
            <a:r>
              <a:rPr lang="es-ES" sz="900" dirty="0"/>
              <a:t>Alemania es el único país de la Zona Euro  que logró recuperar los niveles de producto pre-crisis. El resto de los países miembros se encuentra aún por debajo de estos niveles. </a:t>
            </a:r>
            <a:endParaRPr lang="es-ES" sz="900" dirty="0">
              <a:solidFill>
                <a:schemeClr val="tx1">
                  <a:lumMod val="95000"/>
                  <a:lumOff val="5000"/>
                </a:schemeClr>
              </a:solidFill>
            </a:endParaRPr>
          </a:p>
          <a:p>
            <a:pPr defTabSz="844083" eaLnBrk="1" fontAlgn="auto" hangingPunct="1">
              <a:spcBef>
                <a:spcPts val="0"/>
              </a:spcBef>
              <a:spcAft>
                <a:spcPts val="0"/>
              </a:spcAft>
              <a:defRPr/>
            </a:pPr>
            <a:endParaRPr lang="es-AR" sz="1100" dirty="0">
              <a:latin typeface="Futura Md BT"/>
            </a:endParaRPr>
          </a:p>
          <a:p>
            <a:pPr eaLnBrk="1" fontAlgn="auto" hangingPunct="1">
              <a:spcBef>
                <a:spcPts val="0"/>
              </a:spcBef>
              <a:spcAft>
                <a:spcPts val="0"/>
              </a:spcAft>
              <a:defRPr/>
            </a:pPr>
            <a:endParaRPr lang="es-AR" dirty="0"/>
          </a:p>
        </p:txBody>
      </p:sp>
      <p:sp>
        <p:nvSpPr>
          <p:cNvPr id="49155"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3B5DB0C-F546-4184-A232-FD8921140E88}" type="slidenum">
              <a:rPr lang="es-AR">
                <a:cs typeface="Arial" charset="0"/>
              </a:rPr>
              <a:pPr fontAlgn="base">
                <a:spcBef>
                  <a:spcPct val="0"/>
                </a:spcBef>
                <a:spcAft>
                  <a:spcPct val="0"/>
                </a:spcAft>
                <a:defRPr/>
              </a:pPr>
              <a:t>20</a:t>
            </a:fld>
            <a:endParaRPr lang="es-AR">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txBox="1">
            <a:spLocks noGrp="1" noChangeArrowheads="1"/>
          </p:cNvSpPr>
          <p:nvPr/>
        </p:nvSpPr>
        <p:spPr bwMode="auto">
          <a:xfrm>
            <a:off x="3886200" y="8685213"/>
            <a:ext cx="2970213" cy="457200"/>
          </a:xfrm>
          <a:prstGeom prst="rect">
            <a:avLst/>
          </a:prstGeom>
          <a:noFill/>
          <a:ln w="9525">
            <a:noFill/>
            <a:miter lim="800000"/>
            <a:headEnd/>
            <a:tailEnd/>
          </a:ln>
        </p:spPr>
        <p:txBody>
          <a:bodyPr lIns="88919" tIns="44460" rIns="88919" bIns="44460" anchor="b"/>
          <a:lstStyle/>
          <a:p>
            <a:pPr algn="r"/>
            <a:fld id="{FCEF25DC-8576-46C7-A964-D0B425703A71}" type="slidenum">
              <a:rPr lang="en-US" sz="1100">
                <a:latin typeface="Calibri" pitchFamily="34" charset="0"/>
              </a:rPr>
              <a:pPr algn="r"/>
              <a:t>21</a:t>
            </a:fld>
            <a:endParaRPr lang="en-US" sz="1100">
              <a:latin typeface="Calibri" pitchFamily="34" charset="0"/>
            </a:endParaRPr>
          </a:p>
        </p:txBody>
      </p:sp>
      <p:sp>
        <p:nvSpPr>
          <p:cNvPr id="4198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1987" name="Rectangle 3"/>
          <p:cNvSpPr>
            <a:spLocks noGrp="1" noChangeArrowheads="1"/>
          </p:cNvSpPr>
          <p:nvPr>
            <p:ph type="body" idx="1"/>
          </p:nvPr>
        </p:nvSpPr>
        <p:spPr bwMode="auto">
          <a:noFill/>
        </p:spPr>
        <p:txBody>
          <a:bodyPr wrap="square" lIns="87480" tIns="43740" rIns="87480" bIns="43740" numCol="1" anchor="t" anchorCtr="0" compatLnSpc="1">
            <a:prstTxWarp prst="textNoShape">
              <a:avLst/>
            </a:prstTxWarp>
          </a:bodyPr>
          <a:lstStyle/>
          <a:p>
            <a:pPr eaLnBrk="1" hangingPunct="1">
              <a:lnSpc>
                <a:spcPct val="80000"/>
              </a:lnSpc>
              <a:spcBef>
                <a:spcPct val="0"/>
              </a:spcBef>
              <a:buFont typeface="Wingdings" pitchFamily="2" charset="2"/>
              <a:buChar char="q"/>
            </a:pPr>
            <a:endParaRPr lang="es-ES" sz="2300" smtClean="0"/>
          </a:p>
          <a:p>
            <a:pPr eaLnBrk="1" hangingPunct="1">
              <a:lnSpc>
                <a:spcPct val="80000"/>
              </a:lnSpc>
              <a:spcBef>
                <a:spcPct val="0"/>
              </a:spcBef>
              <a:buFont typeface="Wingdings" pitchFamily="2" charset="2"/>
              <a:buNone/>
            </a:pPr>
            <a:endParaRPr lang="es-ES" sz="230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wrap="square" lIns="89928" tIns="44964" rIns="89928" bIns="44964" numCol="1" anchor="t" anchorCtr="0" compatLnSpc="1">
            <a:prstTxWarp prst="textNoShape">
              <a:avLst/>
            </a:prstTxWarp>
          </a:bodyPr>
          <a:lstStyle/>
          <a:p>
            <a:pPr eaLnBrk="1" hangingPunct="1">
              <a:spcBef>
                <a:spcPct val="0"/>
              </a:spcBef>
            </a:pPr>
            <a:endParaRPr lang="es-CL" smtClean="0"/>
          </a:p>
        </p:txBody>
      </p:sp>
      <p:sp>
        <p:nvSpPr>
          <p:cNvPr id="5939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76063F-FBD8-4CB2-BE1F-57B4C586B59D}" type="slidenum">
              <a:rPr lang="en-US">
                <a:cs typeface="Arial" charset="0"/>
              </a:rPr>
              <a:pPr fontAlgn="base">
                <a:spcBef>
                  <a:spcPct val="0"/>
                </a:spcBef>
                <a:spcAft>
                  <a:spcPct val="0"/>
                </a:spcAft>
                <a:defRPr/>
              </a:pPr>
              <a:t>27</a:t>
            </a:fld>
            <a:endParaRPr lang="en-US">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lIns="87480" tIns="43740" rIns="87480" bIns="43740">
            <a:normAutofit lnSpcReduction="10000"/>
          </a:bodyPr>
          <a:lstStyle/>
          <a:p>
            <a:pPr eaLnBrk="1" fontAlgn="auto" hangingPunct="1">
              <a:spcBef>
                <a:spcPts val="0"/>
              </a:spcBef>
              <a:spcAft>
                <a:spcPts val="0"/>
              </a:spcAft>
              <a:defRPr/>
            </a:pPr>
            <a:r>
              <a:rPr lang="es-ES" sz="1100" dirty="0"/>
              <a:t>La reducción de las tasas de pobreza entre 1990 y 2013 se explica por la combinación del efecto crecimiento y distribución. Que no fue la misma a lo largo del período. Entre 2002 y 2008 el factor predominante en la reducción fue el efecto crecimiento, en magnitud menor que en 1990-2002 donde el efecto crecimiento no solo predominó sobre el efecto distribución, sino que este último tuvo un efecto adverso en algunos países, tendiendo a aumentar la pobreza; en cambio, en el período siguiente, el efecto crecimiento cedió parte de su influencia a la redistribución, que contribuyó favorablemente a la disminución de la pobreza en todos los países, salvo Guatemala. Crecimiento se relaciona con el aumento real de los ingresos laborales entre 1990 y 2008.  Entre 1990-2002 el ingreso laboral por ocupado cayó en la generalidad de países y fue el crecimiento del porcentaje de población activa el que permitió que los ingresos laborales por persona se incrementaran, o al menos no cayeran tanto, en el período. En cambio en 2002-2013 se caracterizó por un marcado aumento del ingreso laboral por ocupado, que además fue acompañado con una reducción del desempleo. </a:t>
            </a:r>
          </a:p>
          <a:p>
            <a:pPr eaLnBrk="1" fontAlgn="auto" hangingPunct="1">
              <a:spcBef>
                <a:spcPts val="0"/>
              </a:spcBef>
              <a:spcAft>
                <a:spcPts val="0"/>
              </a:spcAft>
              <a:defRPr/>
            </a:pPr>
            <a:r>
              <a:rPr lang="es-ES" sz="1100" dirty="0"/>
              <a:t>El porcentaje de población activa no tuvo en este período variaciones significativas, y en muchos casos estas presentaron signo negativo, incluso en los países que lograron las mayores reducciones de pobreza. En el período completo, 1990-2013, se corrobora lo positivo de la reducción de la tasa de dependencia demográfica (o “bono demográfico”). </a:t>
            </a:r>
            <a:endParaRPr lang="en-US" sz="1100" dirty="0"/>
          </a:p>
          <a:p>
            <a:pPr eaLnBrk="1" fontAlgn="auto" hangingPunct="1">
              <a:spcBef>
                <a:spcPts val="0"/>
              </a:spcBef>
              <a:spcAft>
                <a:spcPts val="0"/>
              </a:spcAft>
              <a:buFont typeface="Arial" pitchFamily="34" charset="0"/>
              <a:buChar char="•"/>
              <a:defRPr/>
            </a:pPr>
            <a:r>
              <a:rPr lang="es-ES" sz="1100" dirty="0"/>
              <a:t>Los logros conseguidos en años recientes en materia de lucha contra la pobreza han llevado a que la situación actual sea más favorable que las de las dos décadas pasadas. Las actuales tasas de pobreza por debajo de las de 1990, cuando prácticamente la mitad de los latinoamericanos no tenía ingresos suficientes para cubrir las necesidades básicas.</a:t>
            </a:r>
          </a:p>
          <a:p>
            <a:pPr eaLnBrk="1" fontAlgn="auto" hangingPunct="1">
              <a:spcBef>
                <a:spcPts val="0"/>
              </a:spcBef>
              <a:spcAft>
                <a:spcPts val="0"/>
              </a:spcAft>
              <a:buFont typeface="Arial" pitchFamily="34" charset="0"/>
              <a:buChar char="•"/>
              <a:defRPr/>
            </a:pPr>
            <a:r>
              <a:rPr lang="es-ES" sz="1100" b="1" dirty="0"/>
              <a:t> En la comparación con 1980 también se verifica una reducción apreciable de la incidencia de la pobreza aunque insuficiente para contrarrestar completamente el elevado crecimiento poblacional del período. En términos absolutos, el número de personas pobres e indigentes de 2013 supera al de aquel año en </a:t>
            </a:r>
            <a:r>
              <a:rPr lang="es-AR" sz="1100" b="1" dirty="0"/>
              <a:t>34 millones el monto de 1980.</a:t>
            </a:r>
          </a:p>
        </p:txBody>
      </p:sp>
      <p:sp>
        <p:nvSpPr>
          <p:cNvPr id="512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1132092-52B2-4CAF-A56E-1BFAAF91E1D8}" type="slidenum">
              <a:rPr lang="en-US" smtClean="0">
                <a:latin typeface="Arial" charset="0"/>
                <a:cs typeface="Arial" charset="0"/>
              </a:rPr>
              <a:pPr fontAlgn="base">
                <a:spcBef>
                  <a:spcPct val="0"/>
                </a:spcBef>
                <a:spcAft>
                  <a:spcPct val="0"/>
                </a:spcAft>
              </a:pPr>
              <a:t>28</a:t>
            </a:fld>
            <a:endParaRPr lang="en-US" smtClean="0">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22 Rectángulo"/>
          <p:cNvSpPr/>
          <p:nvPr/>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23 Rectángulo"/>
          <p:cNvSpPr/>
          <p:nvPr/>
        </p:nvSpPr>
        <p:spPr>
          <a:xfrm flipV="1">
            <a:off x="5410200" y="3897313"/>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24 Rectángulo"/>
          <p:cNvSpPr/>
          <p:nvPr/>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25 Rectángulo"/>
          <p:cNvSpPr/>
          <p:nvPr/>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26 Rectángulo"/>
          <p:cNvSpPr/>
          <p:nvPr/>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11" name="29 Rectángulo redondeado"/>
          <p:cNvSpPr/>
          <p:nvPr/>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12" name="30 Rectángulo redondeado"/>
          <p:cNvSpPr/>
          <p:nvPr/>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6 Rectángulo"/>
          <p:cNvSpPr/>
          <p:nvPr/>
        </p:nvSpPr>
        <p:spPr>
          <a:xfrm>
            <a:off x="0" y="3649663"/>
            <a:ext cx="9144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9 Rectángulo"/>
          <p:cNvSpPr/>
          <p:nvPr/>
        </p:nvSpPr>
        <p:spPr>
          <a:xfrm>
            <a:off x="0" y="3675063"/>
            <a:ext cx="9144000" cy="1412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10 Rectángulo"/>
          <p:cNvSpPr/>
          <p:nvPr/>
        </p:nvSpPr>
        <p:spPr>
          <a:xfrm flipV="1">
            <a:off x="6413500" y="3643313"/>
            <a:ext cx="2730500"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18 Rectángulo"/>
          <p:cNvSpPr/>
          <p:nvPr/>
        </p:nvSpPr>
        <p:spPr>
          <a:xfrm>
            <a:off x="0" y="0"/>
            <a:ext cx="9144000" cy="37020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7 Título"/>
          <p:cNvSpPr>
            <a:spLocks noGrp="1"/>
          </p:cNvSpPr>
          <p:nvPr>
            <p:ph type="ctrTitle"/>
          </p:nvPr>
        </p:nvSpPr>
        <p:spPr>
          <a:xfrm>
            <a:off x="457200" y="2401887"/>
            <a:ext cx="8458200" cy="1470025"/>
          </a:xfrm>
        </p:spPr>
        <p:txBody>
          <a:bodyPr anchor="b"/>
          <a:lstStyle>
            <a:lvl1pPr>
              <a:defRPr sz="4400">
                <a:solidFill>
                  <a:schemeClr val="bg1"/>
                </a:solidFill>
              </a:defRPr>
            </a:lvl1pPr>
          </a:lstStyle>
          <a:p>
            <a:r>
              <a:rPr lang="es-ES" smtClean="0"/>
              <a:t>Haga clic para modificar el estilo de título del patrón</a:t>
            </a:r>
            <a:endParaRPr lang="en-US"/>
          </a:p>
        </p:txBody>
      </p:sp>
      <p:sp>
        <p:nvSpPr>
          <p:cNvPr id="9" name="8 Subtítulo"/>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17" name="27 Marcador de fecha"/>
          <p:cNvSpPr>
            <a:spLocks noGrp="1"/>
          </p:cNvSpPr>
          <p:nvPr>
            <p:ph type="dt" sz="half" idx="10"/>
          </p:nvPr>
        </p:nvSpPr>
        <p:spPr>
          <a:xfrm>
            <a:off x="6705600" y="4206875"/>
            <a:ext cx="960438" cy="457200"/>
          </a:xfrm>
        </p:spPr>
        <p:txBody>
          <a:bodyPr/>
          <a:lstStyle>
            <a:lvl1pPr>
              <a:defRPr/>
            </a:lvl1pPr>
          </a:lstStyle>
          <a:p>
            <a:pPr>
              <a:defRPr/>
            </a:pPr>
            <a:fld id="{234367B4-7CCD-4268-82F1-B423654FA6B3}" type="datetime1">
              <a:rPr lang="es-AR"/>
              <a:pPr>
                <a:defRPr/>
              </a:pPr>
              <a:t>08/09/2015</a:t>
            </a:fld>
            <a:endParaRPr lang="es-AR"/>
          </a:p>
        </p:txBody>
      </p:sp>
      <p:sp>
        <p:nvSpPr>
          <p:cNvPr id="18" name="16 Marcador de pie de página"/>
          <p:cNvSpPr>
            <a:spLocks noGrp="1"/>
          </p:cNvSpPr>
          <p:nvPr>
            <p:ph type="ftr" sz="quarter" idx="11"/>
          </p:nvPr>
        </p:nvSpPr>
        <p:spPr>
          <a:xfrm>
            <a:off x="5410200" y="4205288"/>
            <a:ext cx="1295400" cy="457200"/>
          </a:xfrm>
        </p:spPr>
        <p:txBody>
          <a:bodyPr/>
          <a:lstStyle>
            <a:lvl1pPr>
              <a:defRPr/>
            </a:lvl1pPr>
          </a:lstStyle>
          <a:p>
            <a:pPr>
              <a:defRPr/>
            </a:pPr>
            <a:endParaRPr lang="es-AR"/>
          </a:p>
        </p:txBody>
      </p:sp>
      <p:sp>
        <p:nvSpPr>
          <p:cNvPr id="19" name="28 Marcador de número de diapositiva"/>
          <p:cNvSpPr>
            <a:spLocks noGrp="1"/>
          </p:cNvSpPr>
          <p:nvPr>
            <p:ph type="sldNum" sz="quarter" idx="12"/>
          </p:nvPr>
        </p:nvSpPr>
        <p:spPr>
          <a:xfrm>
            <a:off x="8320088" y="1588"/>
            <a:ext cx="747712" cy="365125"/>
          </a:xfrm>
        </p:spPr>
        <p:txBody>
          <a:bodyPr/>
          <a:lstStyle>
            <a:lvl1pPr algn="r">
              <a:defRPr sz="1800">
                <a:solidFill>
                  <a:schemeClr val="bg1"/>
                </a:solidFill>
              </a:defRPr>
            </a:lvl1pPr>
          </a:lstStyle>
          <a:p>
            <a:pPr>
              <a:defRPr/>
            </a:pPr>
            <a:fld id="{BEC6D66E-E770-4D58-9EC0-00C9F004939B}" type="slidenum">
              <a:rPr lang="es-AR"/>
              <a:pPr>
                <a:defRPr/>
              </a:pPr>
              <a:t>‹Nº›</a:t>
            </a:fld>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189F3089-4643-41BB-A4A3-88648E97AB2D}" type="datetime1">
              <a:rPr lang="es-AR"/>
              <a:pPr>
                <a:defRPr/>
              </a:pPr>
              <a:t>08/09/2015</a:t>
            </a:fld>
            <a:endParaRPr lang="es-AR"/>
          </a:p>
        </p:txBody>
      </p:sp>
      <p:sp>
        <p:nvSpPr>
          <p:cNvPr id="5" name="2 Marcador de pie de página"/>
          <p:cNvSpPr>
            <a:spLocks noGrp="1"/>
          </p:cNvSpPr>
          <p:nvPr>
            <p:ph type="ftr" sz="quarter" idx="11"/>
          </p:nvPr>
        </p:nvSpPr>
        <p:spPr/>
        <p:txBody>
          <a:bodyPr/>
          <a:lstStyle>
            <a:lvl1pPr>
              <a:defRPr/>
            </a:lvl1pPr>
          </a:lstStyle>
          <a:p>
            <a:pPr>
              <a:defRPr/>
            </a:pPr>
            <a:endParaRPr lang="es-AR"/>
          </a:p>
        </p:txBody>
      </p:sp>
      <p:sp>
        <p:nvSpPr>
          <p:cNvPr id="6" name="22 Marcador de número de diapositiva"/>
          <p:cNvSpPr>
            <a:spLocks noGrp="1"/>
          </p:cNvSpPr>
          <p:nvPr>
            <p:ph type="sldNum" sz="quarter" idx="12"/>
          </p:nvPr>
        </p:nvSpPr>
        <p:spPr/>
        <p:txBody>
          <a:bodyPr/>
          <a:lstStyle>
            <a:lvl1pPr>
              <a:defRPr/>
            </a:lvl1pPr>
          </a:lstStyle>
          <a:p>
            <a:pPr>
              <a:defRPr/>
            </a:pPr>
            <a:fld id="{C8C298F8-C740-47C7-964C-1EB139F4DE4E}" type="slidenum">
              <a:rPr lang="es-AR"/>
              <a:pPr>
                <a:defRPr/>
              </a:pPr>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1143000"/>
            <a:ext cx="1905000" cy="5486400"/>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1143000"/>
            <a:ext cx="62484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50102C34-9EE7-4B81-862D-99E0F45D8943}" type="datetime1">
              <a:rPr lang="es-AR"/>
              <a:pPr>
                <a:defRPr/>
              </a:pPr>
              <a:t>08/09/2015</a:t>
            </a:fld>
            <a:endParaRPr lang="es-AR"/>
          </a:p>
        </p:txBody>
      </p:sp>
      <p:sp>
        <p:nvSpPr>
          <p:cNvPr id="5" name="2 Marcador de pie de página"/>
          <p:cNvSpPr>
            <a:spLocks noGrp="1"/>
          </p:cNvSpPr>
          <p:nvPr>
            <p:ph type="ftr" sz="quarter" idx="11"/>
          </p:nvPr>
        </p:nvSpPr>
        <p:spPr/>
        <p:txBody>
          <a:bodyPr/>
          <a:lstStyle>
            <a:lvl1pPr>
              <a:defRPr/>
            </a:lvl1pPr>
          </a:lstStyle>
          <a:p>
            <a:pPr>
              <a:defRPr/>
            </a:pPr>
            <a:endParaRPr lang="es-AR"/>
          </a:p>
        </p:txBody>
      </p:sp>
      <p:sp>
        <p:nvSpPr>
          <p:cNvPr id="6" name="22 Marcador de número de diapositiva"/>
          <p:cNvSpPr>
            <a:spLocks noGrp="1"/>
          </p:cNvSpPr>
          <p:nvPr>
            <p:ph type="sldNum" sz="quarter" idx="12"/>
          </p:nvPr>
        </p:nvSpPr>
        <p:spPr/>
        <p:txBody>
          <a:bodyPr/>
          <a:lstStyle>
            <a:lvl1pPr>
              <a:defRPr/>
            </a:lvl1pPr>
          </a:lstStyle>
          <a:p>
            <a:pPr>
              <a:defRPr/>
            </a:pPr>
            <a:fld id="{466D544F-DCFC-4E75-9772-7E7DA6CD86E3}" type="slidenum">
              <a:rPr lang="es-AR"/>
              <a:pPr>
                <a:defRPr/>
              </a:pPr>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E9D31427-7CF0-4F1F-8614-939138DD0BD4}" type="datetime1">
              <a:rPr lang="es-AR"/>
              <a:pPr>
                <a:defRPr/>
              </a:pPr>
              <a:t>08/09/2015</a:t>
            </a:fld>
            <a:endParaRPr lang="es-AR"/>
          </a:p>
        </p:txBody>
      </p:sp>
      <p:sp>
        <p:nvSpPr>
          <p:cNvPr id="5" name="2 Marcador de pie de página"/>
          <p:cNvSpPr>
            <a:spLocks noGrp="1"/>
          </p:cNvSpPr>
          <p:nvPr>
            <p:ph type="ftr" sz="quarter" idx="11"/>
          </p:nvPr>
        </p:nvSpPr>
        <p:spPr/>
        <p:txBody>
          <a:bodyPr/>
          <a:lstStyle>
            <a:lvl1pPr>
              <a:defRPr/>
            </a:lvl1pPr>
          </a:lstStyle>
          <a:p>
            <a:pPr>
              <a:defRPr/>
            </a:pPr>
            <a:endParaRPr lang="es-AR"/>
          </a:p>
        </p:txBody>
      </p:sp>
      <p:sp>
        <p:nvSpPr>
          <p:cNvPr id="6" name="22 Marcador de número de diapositiva"/>
          <p:cNvSpPr>
            <a:spLocks noGrp="1"/>
          </p:cNvSpPr>
          <p:nvPr>
            <p:ph type="sldNum" sz="quarter" idx="12"/>
          </p:nvPr>
        </p:nvSpPr>
        <p:spPr/>
        <p:txBody>
          <a:bodyPr/>
          <a:lstStyle>
            <a:lvl1pPr>
              <a:defRPr/>
            </a:lvl1pPr>
          </a:lstStyle>
          <a:p>
            <a:pPr>
              <a:defRPr/>
            </a:pPr>
            <a:fld id="{CB9B2290-8B58-4D6E-BBC2-62F87019605C}" type="slidenum">
              <a:rPr lang="es-AR"/>
              <a:pPr>
                <a:defRPr/>
              </a:pPr>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3367088"/>
            <a:ext cx="7772400" cy="1509712"/>
          </a:xfrm>
        </p:spPr>
        <p:txBody>
          <a:bodyPr/>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13 Marcador de fecha"/>
          <p:cNvSpPr>
            <a:spLocks noGrp="1"/>
          </p:cNvSpPr>
          <p:nvPr>
            <p:ph type="dt" sz="half" idx="10"/>
          </p:nvPr>
        </p:nvSpPr>
        <p:spPr/>
        <p:txBody>
          <a:bodyPr/>
          <a:lstStyle>
            <a:lvl1pPr>
              <a:defRPr/>
            </a:lvl1pPr>
          </a:lstStyle>
          <a:p>
            <a:pPr>
              <a:defRPr/>
            </a:pPr>
            <a:fld id="{060E50E8-50C1-4853-B360-67897D5C3CE0}" type="datetime1">
              <a:rPr lang="es-AR"/>
              <a:pPr>
                <a:defRPr/>
              </a:pPr>
              <a:t>08/09/2015</a:t>
            </a:fld>
            <a:endParaRPr lang="es-AR"/>
          </a:p>
        </p:txBody>
      </p:sp>
      <p:sp>
        <p:nvSpPr>
          <p:cNvPr id="5" name="2 Marcador de pie de página"/>
          <p:cNvSpPr>
            <a:spLocks noGrp="1"/>
          </p:cNvSpPr>
          <p:nvPr>
            <p:ph type="ftr" sz="quarter" idx="11"/>
          </p:nvPr>
        </p:nvSpPr>
        <p:spPr/>
        <p:txBody>
          <a:bodyPr/>
          <a:lstStyle>
            <a:lvl1pPr>
              <a:defRPr/>
            </a:lvl1pPr>
          </a:lstStyle>
          <a:p>
            <a:pPr>
              <a:defRPr/>
            </a:pPr>
            <a:endParaRPr lang="es-AR"/>
          </a:p>
        </p:txBody>
      </p:sp>
      <p:sp>
        <p:nvSpPr>
          <p:cNvPr id="6" name="22 Marcador de número de diapositiva"/>
          <p:cNvSpPr>
            <a:spLocks noGrp="1"/>
          </p:cNvSpPr>
          <p:nvPr>
            <p:ph type="sldNum" sz="quarter" idx="12"/>
          </p:nvPr>
        </p:nvSpPr>
        <p:spPr/>
        <p:txBody>
          <a:bodyPr/>
          <a:lstStyle>
            <a:lvl1pPr>
              <a:defRPr/>
            </a:lvl1pPr>
          </a:lstStyle>
          <a:p>
            <a:pPr>
              <a:defRPr/>
            </a:pPr>
            <a:fld id="{D0272F30-4C48-4501-8CD2-D9BFD78F5847}" type="slidenum">
              <a:rPr lang="es-AR"/>
              <a:pPr>
                <a:defRPr/>
              </a:pPr>
              <a:t>‹Nº›</a:t>
            </a:fld>
            <a:endParaRPr lang="es-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505E11A6-F57A-4552-9B12-A37A512FC46E}" type="datetime1">
              <a:rPr lang="es-AR"/>
              <a:pPr>
                <a:defRPr/>
              </a:pPr>
              <a:t>08/09/2015</a:t>
            </a:fld>
            <a:endParaRPr lang="es-AR"/>
          </a:p>
        </p:txBody>
      </p:sp>
      <p:sp>
        <p:nvSpPr>
          <p:cNvPr id="6" name="2 Marcador de pie de página"/>
          <p:cNvSpPr>
            <a:spLocks noGrp="1"/>
          </p:cNvSpPr>
          <p:nvPr>
            <p:ph type="ftr" sz="quarter" idx="11"/>
          </p:nvPr>
        </p:nvSpPr>
        <p:spPr/>
        <p:txBody>
          <a:bodyPr/>
          <a:lstStyle>
            <a:lvl1pPr>
              <a:defRPr/>
            </a:lvl1pPr>
          </a:lstStyle>
          <a:p>
            <a:pPr>
              <a:defRPr/>
            </a:pPr>
            <a:endParaRPr lang="es-AR"/>
          </a:p>
        </p:txBody>
      </p:sp>
      <p:sp>
        <p:nvSpPr>
          <p:cNvPr id="7" name="22 Marcador de número de diapositiva"/>
          <p:cNvSpPr>
            <a:spLocks noGrp="1"/>
          </p:cNvSpPr>
          <p:nvPr>
            <p:ph type="sldNum" sz="quarter" idx="12"/>
          </p:nvPr>
        </p:nvSpPr>
        <p:spPr/>
        <p:txBody>
          <a:bodyPr/>
          <a:lstStyle>
            <a:lvl1pPr>
              <a:defRPr/>
            </a:lvl1pPr>
          </a:lstStyle>
          <a:p>
            <a:pPr>
              <a:defRPr/>
            </a:pPr>
            <a:fld id="{0A61CAD9-3D46-4CB0-898A-23CAEBAAC602}" type="slidenum">
              <a:rPr lang="es-AR"/>
              <a:pPr>
                <a:defRPr/>
              </a:pPr>
              <a:t>‹Nº›</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381000" y="1143000"/>
            <a:ext cx="8382000" cy="1069848"/>
          </a:xfrm>
        </p:spPr>
        <p:txBody>
          <a:bodyPr/>
          <a:lstStyle>
            <a:lvl1pPr>
              <a:defRPr sz="4000" b="0" i="0" cap="none" baseline="0"/>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25 Marcador de fecha"/>
          <p:cNvSpPr>
            <a:spLocks noGrp="1"/>
          </p:cNvSpPr>
          <p:nvPr>
            <p:ph type="dt" sz="half" idx="10"/>
          </p:nvPr>
        </p:nvSpPr>
        <p:spPr/>
        <p:txBody>
          <a:bodyPr rtlCol="0"/>
          <a:lstStyle>
            <a:lvl1pPr>
              <a:defRPr/>
            </a:lvl1pPr>
          </a:lstStyle>
          <a:p>
            <a:pPr>
              <a:defRPr/>
            </a:pPr>
            <a:fld id="{2E17CF6B-E5B0-481E-8310-DFEFDE8ABE95}" type="datetime1">
              <a:rPr lang="es-AR"/>
              <a:pPr>
                <a:defRPr/>
              </a:pPr>
              <a:t>08/09/2015</a:t>
            </a:fld>
            <a:endParaRPr lang="es-AR"/>
          </a:p>
        </p:txBody>
      </p:sp>
      <p:sp>
        <p:nvSpPr>
          <p:cNvPr id="8" name="26 Marcador de número de diapositiva"/>
          <p:cNvSpPr>
            <a:spLocks noGrp="1"/>
          </p:cNvSpPr>
          <p:nvPr>
            <p:ph type="sldNum" sz="quarter" idx="11"/>
          </p:nvPr>
        </p:nvSpPr>
        <p:spPr/>
        <p:txBody>
          <a:bodyPr rtlCol="0"/>
          <a:lstStyle>
            <a:lvl1pPr>
              <a:defRPr/>
            </a:lvl1pPr>
          </a:lstStyle>
          <a:p>
            <a:pPr>
              <a:defRPr/>
            </a:pPr>
            <a:fld id="{11F2C938-4062-4273-AA5E-9CBF6A7A0987}" type="slidenum">
              <a:rPr lang="es-AR"/>
              <a:pPr>
                <a:defRPr/>
              </a:pPr>
              <a:t>‹Nº›</a:t>
            </a:fld>
            <a:endParaRPr lang="es-AR"/>
          </a:p>
        </p:txBody>
      </p:sp>
      <p:sp>
        <p:nvSpPr>
          <p:cNvPr id="9" name="27 Marcador de pie de página"/>
          <p:cNvSpPr>
            <a:spLocks noGrp="1"/>
          </p:cNvSpPr>
          <p:nvPr>
            <p:ph type="ftr" sz="quarter" idx="12"/>
          </p:nvPr>
        </p:nvSpPr>
        <p:spPr/>
        <p:txBody>
          <a:bodyPr rtlCol="0"/>
          <a:lstStyle>
            <a:lvl1pPr>
              <a:defRPr/>
            </a:lvl1pPr>
          </a:lstStyle>
          <a:p>
            <a:pPr>
              <a:defRPr/>
            </a:pPr>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43000"/>
            <a:ext cx="8229600" cy="1069848"/>
          </a:xfrm>
        </p:spPr>
        <p:txBody>
          <a:bodyPr/>
          <a:lstStyle>
            <a:lvl1pPr>
              <a:defRPr sz="4000">
                <a:solidFill>
                  <a:schemeClr val="tx2"/>
                </a:solidFill>
              </a:defRPr>
            </a:lvl1pPr>
          </a:lstStyle>
          <a:p>
            <a:r>
              <a:rPr lang="es-ES" smtClean="0"/>
              <a:t>Haga clic para modificar el estilo de título del patrón</a:t>
            </a:r>
            <a:endParaRPr lang="en-US"/>
          </a:p>
        </p:txBody>
      </p:sp>
      <p:sp>
        <p:nvSpPr>
          <p:cNvPr id="3" name="2 Marcador de fecha"/>
          <p:cNvSpPr>
            <a:spLocks noGrp="1"/>
          </p:cNvSpPr>
          <p:nvPr>
            <p:ph type="dt" sz="half" idx="10"/>
          </p:nvPr>
        </p:nvSpPr>
        <p:spPr>
          <a:xfrm>
            <a:off x="6583363" y="612775"/>
            <a:ext cx="957262" cy="457200"/>
          </a:xfrm>
        </p:spPr>
        <p:txBody>
          <a:bodyPr/>
          <a:lstStyle>
            <a:lvl1pPr>
              <a:defRPr/>
            </a:lvl1pPr>
          </a:lstStyle>
          <a:p>
            <a:pPr>
              <a:defRPr/>
            </a:pPr>
            <a:fld id="{DD2CA1A7-D28B-4070-9C82-E9E4BA6B359D}" type="datetime1">
              <a:rPr lang="es-AR"/>
              <a:pPr>
                <a:defRPr/>
              </a:pPr>
              <a:t>08/09/2015</a:t>
            </a:fld>
            <a:endParaRPr lang="es-AR"/>
          </a:p>
        </p:txBody>
      </p:sp>
      <p:sp>
        <p:nvSpPr>
          <p:cNvPr id="4" name="3 Marcador de pie de página"/>
          <p:cNvSpPr>
            <a:spLocks noGrp="1"/>
          </p:cNvSpPr>
          <p:nvPr>
            <p:ph type="ftr" sz="quarter" idx="11"/>
          </p:nvPr>
        </p:nvSpPr>
        <p:spPr/>
        <p:txBody>
          <a:bodyPr/>
          <a:lstStyle>
            <a:lvl1pPr>
              <a:defRPr/>
            </a:lvl1pPr>
          </a:lstStyle>
          <a:p>
            <a:pPr>
              <a:defRPr/>
            </a:pPr>
            <a:endParaRPr lang="es-AR"/>
          </a:p>
        </p:txBody>
      </p:sp>
      <p:sp>
        <p:nvSpPr>
          <p:cNvPr id="5" name="4 Marcador de número de diapositiva"/>
          <p:cNvSpPr>
            <a:spLocks noGrp="1"/>
          </p:cNvSpPr>
          <p:nvPr>
            <p:ph type="sldNum" sz="quarter" idx="12"/>
          </p:nvPr>
        </p:nvSpPr>
        <p:spPr/>
        <p:txBody>
          <a:bodyPr/>
          <a:lstStyle>
            <a:lvl1pPr>
              <a:defRPr/>
            </a:lvl1pPr>
          </a:lstStyle>
          <a:p>
            <a:pPr>
              <a:defRPr/>
            </a:pPr>
            <a:fld id="{D264B272-72BE-4A4E-A343-7E3B7A2FD4A3}" type="slidenum">
              <a:rPr lang="es-AR"/>
              <a:pPr>
                <a:defRPr/>
              </a:pPr>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3 Marcador de fecha"/>
          <p:cNvSpPr>
            <a:spLocks noGrp="1"/>
          </p:cNvSpPr>
          <p:nvPr>
            <p:ph type="dt" sz="half" idx="10"/>
          </p:nvPr>
        </p:nvSpPr>
        <p:spPr/>
        <p:txBody>
          <a:bodyPr/>
          <a:lstStyle>
            <a:lvl1pPr>
              <a:defRPr/>
            </a:lvl1pPr>
          </a:lstStyle>
          <a:p>
            <a:pPr>
              <a:defRPr/>
            </a:pPr>
            <a:fld id="{3753E57D-8D6A-47B4-8595-C085CFFAD64B}" type="datetime1">
              <a:rPr lang="es-AR"/>
              <a:pPr>
                <a:defRPr/>
              </a:pPr>
              <a:t>08/09/2015</a:t>
            </a:fld>
            <a:endParaRPr lang="es-AR"/>
          </a:p>
        </p:txBody>
      </p:sp>
      <p:sp>
        <p:nvSpPr>
          <p:cNvPr id="3" name="2 Marcador de pie de página"/>
          <p:cNvSpPr>
            <a:spLocks noGrp="1"/>
          </p:cNvSpPr>
          <p:nvPr>
            <p:ph type="ftr" sz="quarter" idx="11"/>
          </p:nvPr>
        </p:nvSpPr>
        <p:spPr/>
        <p:txBody>
          <a:bodyPr/>
          <a:lstStyle>
            <a:lvl1pPr>
              <a:defRPr/>
            </a:lvl1pPr>
          </a:lstStyle>
          <a:p>
            <a:pPr>
              <a:defRPr/>
            </a:pPr>
            <a:endParaRPr lang="es-AR"/>
          </a:p>
        </p:txBody>
      </p:sp>
      <p:sp>
        <p:nvSpPr>
          <p:cNvPr id="4" name="22 Marcador de número de diapositiva"/>
          <p:cNvSpPr>
            <a:spLocks noGrp="1"/>
          </p:cNvSpPr>
          <p:nvPr>
            <p:ph type="sldNum" sz="quarter" idx="12"/>
          </p:nvPr>
        </p:nvSpPr>
        <p:spPr/>
        <p:txBody>
          <a:bodyPr/>
          <a:lstStyle>
            <a:lvl1pPr>
              <a:defRPr/>
            </a:lvl1pPr>
          </a:lstStyle>
          <a:p>
            <a:pPr>
              <a:defRPr/>
            </a:pPr>
            <a:fld id="{6115EC22-78FF-4EFD-80BA-301671A5C127}" type="slidenum">
              <a:rPr lang="es-AR"/>
              <a:pPr>
                <a:defRPr/>
              </a:pPr>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353496" y="1101970"/>
            <a:ext cx="3383280" cy="877824"/>
          </a:xfrm>
        </p:spPr>
        <p:txBody>
          <a:bodyPr anchor="b"/>
          <a:lstStyle>
            <a:lvl1pPr algn="l">
              <a:buNone/>
              <a:defRPr sz="1800" b="1"/>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FE61AC70-72AC-403B-91A1-4C928171EEEE}" type="datetime1">
              <a:rPr lang="es-AR"/>
              <a:pPr>
                <a:defRPr/>
              </a:pPr>
              <a:t>08/09/2015</a:t>
            </a:fld>
            <a:endParaRPr lang="es-AR"/>
          </a:p>
        </p:txBody>
      </p:sp>
      <p:sp>
        <p:nvSpPr>
          <p:cNvPr id="6" name="2 Marcador de pie de página"/>
          <p:cNvSpPr>
            <a:spLocks noGrp="1"/>
          </p:cNvSpPr>
          <p:nvPr>
            <p:ph type="ftr" sz="quarter" idx="11"/>
          </p:nvPr>
        </p:nvSpPr>
        <p:spPr/>
        <p:txBody>
          <a:bodyPr/>
          <a:lstStyle>
            <a:lvl1pPr>
              <a:defRPr/>
            </a:lvl1pPr>
          </a:lstStyle>
          <a:p>
            <a:pPr>
              <a:defRPr/>
            </a:pPr>
            <a:endParaRPr lang="es-AR"/>
          </a:p>
        </p:txBody>
      </p:sp>
      <p:sp>
        <p:nvSpPr>
          <p:cNvPr id="7" name="22 Marcador de número de diapositiva"/>
          <p:cNvSpPr>
            <a:spLocks noGrp="1"/>
          </p:cNvSpPr>
          <p:nvPr>
            <p:ph type="sldNum" sz="quarter" idx="12"/>
          </p:nvPr>
        </p:nvSpPr>
        <p:spPr/>
        <p:txBody>
          <a:bodyPr/>
          <a:lstStyle>
            <a:lvl1pPr>
              <a:defRPr/>
            </a:lvl1pPr>
          </a:lstStyle>
          <a:p>
            <a:pPr>
              <a:defRPr/>
            </a:pPr>
            <a:fld id="{A68C6177-D607-47D3-9D5F-7271A6F7A1AE}" type="slidenum">
              <a:rPr lang="es-AR"/>
              <a:pPr>
                <a:defRPr/>
              </a:pPr>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6088443" y="3274308"/>
            <a:ext cx="2590800" cy="2516489"/>
          </a:xfrm>
        </p:spPr>
        <p:txBody>
          <a:bodyPr lIns="0" tIns="0" rIns="45720"/>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a:r>
              <a:rPr lang="es-ES" smtClean="0"/>
              <a:t>Haga clic para modificar el estilo de texto del patrón</a:t>
            </a:r>
          </a:p>
        </p:txBody>
      </p:sp>
      <p:sp>
        <p:nvSpPr>
          <p:cNvPr id="5" name="13 Marcador de fecha"/>
          <p:cNvSpPr>
            <a:spLocks noGrp="1"/>
          </p:cNvSpPr>
          <p:nvPr>
            <p:ph type="dt" sz="half" idx="10"/>
          </p:nvPr>
        </p:nvSpPr>
        <p:spPr/>
        <p:txBody>
          <a:bodyPr/>
          <a:lstStyle>
            <a:lvl1pPr>
              <a:defRPr/>
            </a:lvl1pPr>
          </a:lstStyle>
          <a:p>
            <a:pPr>
              <a:defRPr/>
            </a:pPr>
            <a:fld id="{CADA1351-9009-46C1-8E72-7213A6FA2EB9}" type="datetime1">
              <a:rPr lang="es-AR"/>
              <a:pPr>
                <a:defRPr/>
              </a:pPr>
              <a:t>08/09/2015</a:t>
            </a:fld>
            <a:endParaRPr lang="es-AR"/>
          </a:p>
        </p:txBody>
      </p:sp>
      <p:sp>
        <p:nvSpPr>
          <p:cNvPr id="6" name="2 Marcador de pie de página"/>
          <p:cNvSpPr>
            <a:spLocks noGrp="1"/>
          </p:cNvSpPr>
          <p:nvPr>
            <p:ph type="ftr" sz="quarter" idx="11"/>
          </p:nvPr>
        </p:nvSpPr>
        <p:spPr/>
        <p:txBody>
          <a:bodyPr/>
          <a:lstStyle>
            <a:lvl1pPr>
              <a:defRPr/>
            </a:lvl1pPr>
          </a:lstStyle>
          <a:p>
            <a:pPr>
              <a:defRPr/>
            </a:pPr>
            <a:endParaRPr lang="es-AR"/>
          </a:p>
        </p:txBody>
      </p:sp>
      <p:sp>
        <p:nvSpPr>
          <p:cNvPr id="7" name="22 Marcador de número de diapositiva"/>
          <p:cNvSpPr>
            <a:spLocks noGrp="1"/>
          </p:cNvSpPr>
          <p:nvPr>
            <p:ph type="sldNum" sz="quarter" idx="12"/>
          </p:nvPr>
        </p:nvSpPr>
        <p:spPr/>
        <p:txBody>
          <a:bodyPr/>
          <a:lstStyle>
            <a:lvl1pPr>
              <a:defRPr/>
            </a:lvl1pPr>
          </a:lstStyle>
          <a:p>
            <a:pPr>
              <a:defRPr/>
            </a:pPr>
            <a:fld id="{22795721-79E8-4B67-94B2-83DDDA01B2A4}" type="slidenum">
              <a:rPr lang="es-AR"/>
              <a:pPr>
                <a:defRPr/>
              </a:pPr>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27 Rectángulo"/>
          <p:cNvSpPr/>
          <p:nvPr/>
        </p:nvSpPr>
        <p:spPr>
          <a:xfrm>
            <a:off x="0" y="366713"/>
            <a:ext cx="9144000" cy="8413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28 Rectángulo"/>
          <p:cNvSpPr/>
          <p:nvPr/>
        </p:nvSpPr>
        <p:spPr>
          <a:xfrm>
            <a:off x="0" y="0"/>
            <a:ext cx="9144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 name="29 Rectángulo"/>
          <p:cNvSpPr/>
          <p:nvPr/>
        </p:nvSpPr>
        <p:spPr>
          <a:xfrm>
            <a:off x="0" y="307975"/>
            <a:ext cx="9144000" cy="9207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 name="30 Rectángulo"/>
          <p:cNvSpPr/>
          <p:nvPr/>
        </p:nvSpPr>
        <p:spPr>
          <a:xfrm flipV="1">
            <a:off x="5410200" y="360363"/>
            <a:ext cx="3733800" cy="904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31 Rectángulo"/>
          <p:cNvSpPr/>
          <p:nvPr/>
        </p:nvSpPr>
        <p:spPr>
          <a:xfrm flipV="1">
            <a:off x="5410200" y="439738"/>
            <a:ext cx="3733800" cy="1809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33" name="32 Rectángulo redondeado"/>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34" name="33 Rectángulo redondeado"/>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34 Rectángulo"/>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6" name="35 Rectángulo"/>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7" name="36 Rectángulo"/>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37 Rectángulo"/>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38 Rectángulo"/>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39 Rectángulo"/>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3263" name="21 Marcador de título"/>
          <p:cNvSpPr>
            <a:spLocks noGrp="1"/>
          </p:cNvSpPr>
          <p:nvPr>
            <p:ph type="title"/>
          </p:nvPr>
        </p:nvSpPr>
        <p:spPr bwMode="auto">
          <a:xfrm>
            <a:off x="457200" y="1143000"/>
            <a:ext cx="82296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53264" name="12 Marcador de texto"/>
          <p:cNvSpPr>
            <a:spLocks noGrp="1"/>
          </p:cNvSpPr>
          <p:nvPr>
            <p:ph type="body" idx="1"/>
          </p:nvPr>
        </p:nvSpPr>
        <p:spPr bwMode="auto">
          <a:xfrm>
            <a:off x="457200" y="2249488"/>
            <a:ext cx="8229600" cy="4324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6586538" y="612775"/>
            <a:ext cx="957262" cy="457200"/>
          </a:xfrm>
          <a:prstGeom prst="rect">
            <a:avLst/>
          </a:prstGeom>
        </p:spPr>
        <p:txBody>
          <a:bodyPr vert="horz"/>
          <a:lstStyle>
            <a:lvl1pPr algn="l" eaLnBrk="1" fontAlgn="auto" latinLnBrk="0" hangingPunct="1">
              <a:spcBef>
                <a:spcPts val="0"/>
              </a:spcBef>
              <a:spcAft>
                <a:spcPts val="0"/>
              </a:spcAft>
              <a:defRPr kumimoji="0" sz="800">
                <a:solidFill>
                  <a:schemeClr val="accent2"/>
                </a:solidFill>
                <a:latin typeface="+mn-lt"/>
                <a:cs typeface="+mn-cs"/>
              </a:defRPr>
            </a:lvl1pPr>
          </a:lstStyle>
          <a:p>
            <a:pPr>
              <a:defRPr/>
            </a:pPr>
            <a:fld id="{A13ADB35-8BF6-4BA0-BDA3-A1AE3382B889}" type="datetime1">
              <a:rPr lang="es-AR"/>
              <a:pPr>
                <a:defRPr/>
              </a:pPr>
              <a:t>08/09/2015</a:t>
            </a:fld>
            <a:endParaRPr lang="es-AR"/>
          </a:p>
        </p:txBody>
      </p:sp>
      <p:sp>
        <p:nvSpPr>
          <p:cNvPr id="3" name="2 Marcador de pie de página"/>
          <p:cNvSpPr>
            <a:spLocks noGrp="1"/>
          </p:cNvSpPr>
          <p:nvPr>
            <p:ph type="ftr" sz="quarter" idx="3"/>
          </p:nvPr>
        </p:nvSpPr>
        <p:spPr>
          <a:xfrm>
            <a:off x="5257800" y="612775"/>
            <a:ext cx="1325563" cy="457200"/>
          </a:xfrm>
          <a:prstGeom prst="rect">
            <a:avLst/>
          </a:prstGeom>
        </p:spPr>
        <p:txBody>
          <a:bodyPr vert="horz"/>
          <a:lstStyle>
            <a:lvl1pPr algn="r" eaLnBrk="1" fontAlgn="auto" latinLnBrk="0" hangingPunct="1">
              <a:spcBef>
                <a:spcPts val="0"/>
              </a:spcBef>
              <a:spcAft>
                <a:spcPts val="0"/>
              </a:spcAft>
              <a:defRPr kumimoji="0" sz="800">
                <a:solidFill>
                  <a:schemeClr val="accent2"/>
                </a:solidFill>
                <a:latin typeface="+mn-lt"/>
                <a:cs typeface="+mn-cs"/>
              </a:defRPr>
            </a:lvl1pPr>
          </a:lstStyle>
          <a:p>
            <a:pPr>
              <a:defRPr/>
            </a:pPr>
            <a:endParaRPr lang="es-AR"/>
          </a:p>
        </p:txBody>
      </p:sp>
      <p:sp>
        <p:nvSpPr>
          <p:cNvPr id="23" name="22 Marcador de número de diapositiva"/>
          <p:cNvSpPr>
            <a:spLocks noGrp="1"/>
          </p:cNvSpPr>
          <p:nvPr>
            <p:ph type="sldNum" sz="quarter" idx="4"/>
          </p:nvPr>
        </p:nvSpPr>
        <p:spPr>
          <a:xfrm>
            <a:off x="8174038" y="1588"/>
            <a:ext cx="762000" cy="366712"/>
          </a:xfrm>
          <a:prstGeom prst="rect">
            <a:avLst/>
          </a:prstGeom>
        </p:spPr>
        <p:txBody>
          <a:bodyPr vert="horz" anchor="b"/>
          <a:lstStyle>
            <a:lvl1pPr algn="r" eaLnBrk="1" fontAlgn="auto" latinLnBrk="0" hangingPunct="1">
              <a:spcBef>
                <a:spcPts val="0"/>
              </a:spcBef>
              <a:spcAft>
                <a:spcPts val="0"/>
              </a:spcAft>
              <a:defRPr kumimoji="0" sz="1800">
                <a:solidFill>
                  <a:srgbClr val="FFFFFF"/>
                </a:solidFill>
                <a:latin typeface="+mn-lt"/>
                <a:cs typeface="+mn-cs"/>
              </a:defRPr>
            </a:lvl1pPr>
          </a:lstStyle>
          <a:p>
            <a:pPr>
              <a:defRPr/>
            </a:pPr>
            <a:fld id="{2B285391-2077-49A3-B0F1-867B64BFC2E6}" type="slidenum">
              <a:rPr lang="es-AR"/>
              <a:pPr>
                <a:defRPr/>
              </a:pPr>
              <a:t>‹Nº›</a:t>
            </a:fld>
            <a:endParaRPr lang="es-AR"/>
          </a:p>
        </p:txBody>
      </p:sp>
    </p:spTree>
  </p:cSld>
  <p:clrMap bg1="lt1" tx1="dk1" bg2="lt2" tx2="dk2" accent1="accent1" accent2="accent2" accent3="accent3" accent4="accent4" accent5="accent5" accent6="accent6" hlink="hlink" folHlink="folHlink"/>
  <p:sldLayoutIdLst>
    <p:sldLayoutId id="2147483672" r:id="rId1"/>
    <p:sldLayoutId id="2147483664" r:id="rId2"/>
    <p:sldLayoutId id="2147483665" r:id="rId3"/>
    <p:sldLayoutId id="2147483666" r:id="rId4"/>
    <p:sldLayoutId id="2147483673" r:id="rId5"/>
    <p:sldLayoutId id="2147483674" r:id="rId6"/>
    <p:sldLayoutId id="2147483667" r:id="rId7"/>
    <p:sldLayoutId id="2147483668" r:id="rId8"/>
    <p:sldLayoutId id="2147483669" r:id="rId9"/>
    <p:sldLayoutId id="2147483670" r:id="rId10"/>
    <p:sldLayoutId id="2147483671" r:id="rId11"/>
  </p:sldLayoutIdLst>
  <p:hf hdr="0" ftr="0" dt="0"/>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Trebuchet MS" pitchFamily="34" charset="0"/>
        </a:defRPr>
      </a:lvl2pPr>
      <a:lvl3pPr algn="l" rtl="0" eaLnBrk="0" fontAlgn="base" hangingPunct="0">
        <a:spcBef>
          <a:spcPct val="0"/>
        </a:spcBef>
        <a:spcAft>
          <a:spcPct val="0"/>
        </a:spcAft>
        <a:defRPr sz="4000">
          <a:solidFill>
            <a:schemeClr val="tx2"/>
          </a:solidFill>
          <a:latin typeface="Trebuchet MS" pitchFamily="34" charset="0"/>
        </a:defRPr>
      </a:lvl3pPr>
      <a:lvl4pPr algn="l" rtl="0" eaLnBrk="0" fontAlgn="base" hangingPunct="0">
        <a:spcBef>
          <a:spcPct val="0"/>
        </a:spcBef>
        <a:spcAft>
          <a:spcPct val="0"/>
        </a:spcAft>
        <a:defRPr sz="4000">
          <a:solidFill>
            <a:schemeClr val="tx2"/>
          </a:solidFill>
          <a:latin typeface="Trebuchet MS" pitchFamily="34" charset="0"/>
        </a:defRPr>
      </a:lvl4pPr>
      <a:lvl5pPr algn="l" rtl="0" eaLnBrk="0" fontAlgn="base" hangingPunct="0">
        <a:spcBef>
          <a:spcPct val="0"/>
        </a:spcBef>
        <a:spcAft>
          <a:spcPct val="0"/>
        </a:spcAft>
        <a:defRPr sz="4000">
          <a:solidFill>
            <a:schemeClr val="tx2"/>
          </a:solidFill>
          <a:latin typeface="Trebuchet MS" pitchFamily="34"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p:titleStyle>
    <p:bodyStyle>
      <a:lvl1pPr marL="365125" indent="-255588" algn="l" rtl="0" eaLnBrk="0" fontAlgn="base" hangingPunct="0">
        <a:spcBef>
          <a:spcPts val="300"/>
        </a:spcBef>
        <a:spcAft>
          <a:spcPct val="0"/>
        </a:spcAft>
        <a:buClr>
          <a:srgbClr val="A04DA3"/>
        </a:buClr>
        <a:buFont typeface="Georgia" pitchFamily="18" charset="0"/>
        <a:buChar char="•"/>
        <a:defRPr sz="2800" kern="1200">
          <a:solidFill>
            <a:schemeClr val="tx1"/>
          </a:solidFill>
          <a:latin typeface="+mn-lt"/>
          <a:ea typeface="+mn-ea"/>
          <a:cs typeface="+mn-cs"/>
        </a:defRPr>
      </a:lvl1pPr>
      <a:lvl2pPr marL="657225" indent="-246063" algn="l" rtl="0" eaLnBrk="0" fontAlgn="base" hangingPunct="0">
        <a:spcBef>
          <a:spcPts val="300"/>
        </a:spcBef>
        <a:spcAft>
          <a:spcPct val="0"/>
        </a:spcAft>
        <a:buClr>
          <a:schemeClr val="accent2"/>
        </a:buClr>
        <a:buFont typeface="Georgia" pitchFamily="18" charset="0"/>
        <a:buChar char="▫"/>
        <a:defRPr sz="2600" kern="1200">
          <a:solidFill>
            <a:schemeClr val="accent2"/>
          </a:solidFill>
          <a:latin typeface="+mn-lt"/>
          <a:ea typeface="+mn-ea"/>
          <a:cs typeface="+mn-cs"/>
        </a:defRPr>
      </a:lvl2pPr>
      <a:lvl3pPr marL="922338" indent="-219075" algn="l" rtl="0" eaLnBrk="0" fontAlgn="base" hangingPunct="0">
        <a:spcBef>
          <a:spcPts val="300"/>
        </a:spcBef>
        <a:spcAft>
          <a:spcPct val="0"/>
        </a:spcAft>
        <a:buClr>
          <a:schemeClr val="accent1"/>
        </a:buClr>
        <a:buFont typeface="Wingdings 2" pitchFamily="18" charset="2"/>
        <a:buChar char=""/>
        <a:defRPr sz="2400" kern="1200">
          <a:solidFill>
            <a:schemeClr val="accent1"/>
          </a:solidFill>
          <a:latin typeface="+mn-lt"/>
          <a:ea typeface="+mn-ea"/>
          <a:cs typeface="+mn-cs"/>
        </a:defRPr>
      </a:lvl3pPr>
      <a:lvl4pPr marL="1179513" indent="-200025" algn="l" rtl="0" eaLnBrk="0" fontAlgn="base" hangingPunct="0">
        <a:spcBef>
          <a:spcPts val="300"/>
        </a:spcBef>
        <a:spcAft>
          <a:spcPct val="0"/>
        </a:spcAft>
        <a:buClr>
          <a:schemeClr val="accent1"/>
        </a:buClr>
        <a:buFont typeface="Wingdings 2" pitchFamily="18" charset="2"/>
        <a:buChar char=""/>
        <a:defRPr sz="2200" kern="1200">
          <a:solidFill>
            <a:schemeClr val="accent1"/>
          </a:solidFill>
          <a:latin typeface="+mn-lt"/>
          <a:ea typeface="+mn-ea"/>
          <a:cs typeface="+mn-cs"/>
        </a:defRPr>
      </a:lvl4pPr>
      <a:lvl5pPr marL="1389063" indent="-182563" algn="l" rtl="0" eaLnBrk="0" fontAlgn="base" hangingPunct="0">
        <a:spcBef>
          <a:spcPts val="300"/>
        </a:spcBef>
        <a:spcAft>
          <a:spcPct val="0"/>
        </a:spcAft>
        <a:buClr>
          <a:srgbClr val="A04DA3"/>
        </a:buClr>
        <a:buFont typeface="Georgia" pitchFamily="18" charset="0"/>
        <a:buChar char="▫"/>
        <a:defRPr sz="2000" kern="1200">
          <a:solidFill>
            <a:srgbClr val="A04DA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9.emf"/></Relationships>
</file>

<file path=ppt/slides/_rels/slide1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wmf"/><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6.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8.wmf"/></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27.emf"/><Relationship Id="rId4"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38.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slide" Target="slide23.xml"/><Relationship Id="rId4" Type="http://schemas.openxmlformats.org/officeDocument/2006/relationships/image" Target="../media/image38.w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3.em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68313" y="260350"/>
            <a:ext cx="8458200" cy="4392613"/>
          </a:xfrm>
        </p:spPr>
        <p:txBody>
          <a:bodyPr>
            <a:normAutofit fontScale="90000"/>
          </a:bodyPr>
          <a:lstStyle/>
          <a:p>
            <a:pPr algn="ctr" eaLnBrk="1" fontAlgn="auto" hangingPunct="1">
              <a:spcAft>
                <a:spcPts val="0"/>
              </a:spcAft>
              <a:defRPr/>
            </a:pPr>
            <a:r>
              <a:rPr lang="es-AR" sz="4000" dirty="0" smtClean="0"/>
              <a:t/>
            </a:r>
            <a:br>
              <a:rPr lang="es-AR" sz="4000" dirty="0" smtClean="0"/>
            </a:br>
            <a:r>
              <a:rPr lang="es-AR" sz="4000" dirty="0"/>
              <a:t/>
            </a:r>
            <a:br>
              <a:rPr lang="es-AR" sz="4000" dirty="0"/>
            </a:br>
            <a:r>
              <a:rPr lang="es-AR" sz="4000" dirty="0" smtClean="0"/>
              <a:t/>
            </a:r>
            <a:br>
              <a:rPr lang="es-AR" sz="4000" dirty="0" smtClean="0"/>
            </a:br>
            <a:r>
              <a:rPr lang="es-AR" sz="4000" dirty="0"/>
              <a:t/>
            </a:r>
            <a:br>
              <a:rPr lang="es-AR" sz="4000" dirty="0"/>
            </a:br>
            <a:r>
              <a:rPr lang="es-AR" sz="4000" dirty="0" smtClean="0"/>
              <a:t/>
            </a:r>
            <a:br>
              <a:rPr lang="es-AR" sz="4000" dirty="0" smtClean="0"/>
            </a:br>
            <a:r>
              <a:rPr lang="es-AR" sz="4000" dirty="0"/>
              <a:t/>
            </a:r>
            <a:br>
              <a:rPr lang="es-AR" sz="4000" dirty="0"/>
            </a:br>
            <a:r>
              <a:rPr lang="es-AR" sz="4000" dirty="0" smtClean="0"/>
              <a:t/>
            </a:r>
            <a:br>
              <a:rPr lang="es-AR" sz="4000" dirty="0" smtClean="0"/>
            </a:br>
            <a:r>
              <a:rPr lang="es-AR" sz="4000" dirty="0"/>
              <a:t/>
            </a:r>
            <a:br>
              <a:rPr lang="es-AR" sz="4000" dirty="0"/>
            </a:br>
            <a:r>
              <a:rPr lang="es-AR" sz="4000" dirty="0" smtClean="0"/>
              <a:t/>
            </a:r>
            <a:br>
              <a:rPr lang="es-AR" sz="4000" dirty="0" smtClean="0"/>
            </a:br>
            <a:r>
              <a:rPr lang="es-AR" sz="4000" dirty="0"/>
              <a:t/>
            </a:r>
            <a:br>
              <a:rPr lang="es-AR" sz="4000" dirty="0"/>
            </a:br>
            <a:r>
              <a:rPr lang="es-AR" sz="4000" dirty="0" smtClean="0"/>
              <a:t/>
            </a:r>
            <a:br>
              <a:rPr lang="es-AR" sz="4000" dirty="0" smtClean="0"/>
            </a:br>
            <a:r>
              <a:rPr lang="es-AR" sz="4000" dirty="0"/>
              <a:t/>
            </a:r>
            <a:br>
              <a:rPr lang="es-AR" sz="4000" dirty="0"/>
            </a:br>
            <a:r>
              <a:rPr lang="es-AR" sz="4000" dirty="0" smtClean="0"/>
              <a:t/>
            </a:r>
            <a:br>
              <a:rPr lang="es-AR" sz="4000" dirty="0" smtClean="0"/>
            </a:br>
            <a:r>
              <a:rPr lang="es-AR" sz="4000" dirty="0"/>
              <a:t/>
            </a:r>
            <a:br>
              <a:rPr lang="es-AR" sz="4000" dirty="0"/>
            </a:br>
            <a:r>
              <a:rPr lang="es-AR" sz="4000" dirty="0" smtClean="0"/>
              <a:t/>
            </a:r>
            <a:br>
              <a:rPr lang="es-AR" sz="4000" dirty="0" smtClean="0"/>
            </a:br>
            <a:r>
              <a:rPr lang="es-AR" sz="4000" dirty="0"/>
              <a:t/>
            </a:r>
            <a:br>
              <a:rPr lang="es-AR" sz="4000" dirty="0"/>
            </a:br>
            <a:r>
              <a:rPr lang="es-AR" sz="4000" dirty="0" smtClean="0"/>
              <a:t/>
            </a:r>
            <a:br>
              <a:rPr lang="es-AR" sz="4000" dirty="0" smtClean="0"/>
            </a:br>
            <a:r>
              <a:rPr lang="es-AR" sz="4000" dirty="0"/>
              <a:t/>
            </a:r>
            <a:br>
              <a:rPr lang="es-AR" sz="4000" dirty="0"/>
            </a:br>
            <a:r>
              <a:rPr lang="es-AR" sz="4000" dirty="0" smtClean="0"/>
              <a:t/>
            </a:r>
            <a:br>
              <a:rPr lang="es-AR" sz="4000" dirty="0" smtClean="0"/>
            </a:br>
            <a:r>
              <a:rPr lang="es-AR" sz="4000" dirty="0"/>
              <a:t/>
            </a:r>
            <a:br>
              <a:rPr lang="es-AR" sz="4000" dirty="0"/>
            </a:br>
            <a:r>
              <a:rPr lang="es-AR" sz="4000" dirty="0" smtClean="0"/>
              <a:t/>
            </a:r>
            <a:br>
              <a:rPr lang="es-AR" sz="4000" dirty="0" smtClean="0"/>
            </a:br>
            <a:r>
              <a:rPr lang="es-AR" sz="4000" dirty="0"/>
              <a:t/>
            </a:r>
            <a:br>
              <a:rPr lang="es-AR" sz="4000" dirty="0"/>
            </a:br>
            <a:r>
              <a:rPr lang="es-AR" sz="4000" dirty="0" smtClean="0"/>
              <a:t/>
            </a:r>
            <a:br>
              <a:rPr lang="es-AR" sz="4000" dirty="0" smtClean="0"/>
            </a:br>
            <a:r>
              <a:rPr lang="es-AR" sz="4000" dirty="0" smtClean="0"/>
              <a:t/>
            </a:r>
            <a:br>
              <a:rPr lang="es-AR" sz="4000" dirty="0" smtClean="0"/>
            </a:br>
            <a:r>
              <a:rPr lang="es-AR" sz="4000" dirty="0"/>
              <a:t/>
            </a:r>
            <a:br>
              <a:rPr lang="es-AR" sz="4000" dirty="0"/>
            </a:br>
            <a:r>
              <a:rPr lang="es-AR" sz="4000" dirty="0" smtClean="0"/>
              <a:t/>
            </a:r>
            <a:br>
              <a:rPr lang="es-AR" sz="4000" dirty="0" smtClean="0"/>
            </a:br>
            <a:r>
              <a:rPr lang="es-AR" sz="4000" dirty="0" smtClean="0"/>
              <a:t/>
            </a:r>
            <a:br>
              <a:rPr lang="es-AR" sz="4000" dirty="0" smtClean="0"/>
            </a:br>
            <a:r>
              <a:rPr lang="es-AR" sz="4000" dirty="0"/>
              <a:t/>
            </a:r>
            <a:br>
              <a:rPr lang="es-AR" sz="4000" dirty="0"/>
            </a:br>
            <a:r>
              <a:rPr lang="es-AR" sz="4000" dirty="0" smtClean="0"/>
              <a:t/>
            </a:r>
            <a:br>
              <a:rPr lang="es-AR" sz="4000" dirty="0" smtClean="0"/>
            </a:br>
            <a:r>
              <a:rPr lang="es-AR" sz="4000" dirty="0" smtClean="0"/>
              <a:t>Globalización Financiera y el Financiamiento del Desarrollo en </a:t>
            </a:r>
            <a:r>
              <a:rPr lang="es-AR" sz="4000" dirty="0"/>
              <a:t>l</a:t>
            </a:r>
            <a:r>
              <a:rPr lang="es-AR" sz="4000" dirty="0" smtClean="0"/>
              <a:t>os Países de </a:t>
            </a:r>
            <a:r>
              <a:rPr lang="es-AR" sz="4000" dirty="0"/>
              <a:t>L</a:t>
            </a:r>
            <a:r>
              <a:rPr lang="es-AR" sz="4000" dirty="0" smtClean="0"/>
              <a:t>atinoamérica</a:t>
            </a:r>
            <a:br>
              <a:rPr lang="es-AR" sz="4000" dirty="0" smtClean="0"/>
            </a:br>
            <a:r>
              <a:rPr lang="es-AR" sz="3100" i="1" dirty="0" smtClean="0"/>
              <a:t>Perspectivas y desafíos</a:t>
            </a:r>
            <a:br>
              <a:rPr lang="es-AR" sz="3100" i="1" dirty="0" smtClean="0"/>
            </a:br>
            <a:r>
              <a:rPr lang="es-AR" sz="3100" i="1" dirty="0"/>
              <a:t/>
            </a:r>
            <a:br>
              <a:rPr lang="es-AR" sz="3100" i="1" dirty="0"/>
            </a:br>
            <a:r>
              <a:rPr lang="es-AR" sz="4000" dirty="0"/>
              <a:t> </a:t>
            </a:r>
            <a:r>
              <a:rPr lang="es-AR" sz="3100" i="1" dirty="0" smtClean="0"/>
              <a:t/>
            </a:r>
            <a:br>
              <a:rPr lang="es-AR" sz="3100" i="1" dirty="0" smtClean="0"/>
            </a:br>
            <a:r>
              <a:rPr lang="es-AR" sz="3100" i="1" dirty="0" smtClean="0"/>
              <a:t/>
            </a:r>
            <a:br>
              <a:rPr lang="es-AR" sz="3100" i="1" dirty="0" smtClean="0"/>
            </a:br>
            <a:r>
              <a:rPr lang="es-AR" dirty="0" smtClean="0"/>
              <a:t> </a:t>
            </a:r>
            <a:endParaRPr lang="en-US" sz="2000" i="1" dirty="0"/>
          </a:p>
        </p:txBody>
      </p:sp>
      <p:sp>
        <p:nvSpPr>
          <p:cNvPr id="14338" name="2 Subtítulo"/>
          <p:cNvSpPr>
            <a:spLocks noGrp="1"/>
          </p:cNvSpPr>
          <p:nvPr>
            <p:ph type="subTitle" idx="1"/>
          </p:nvPr>
        </p:nvSpPr>
        <p:spPr>
          <a:xfrm>
            <a:off x="500063" y="4143375"/>
            <a:ext cx="7858125" cy="2071688"/>
          </a:xfrm>
        </p:spPr>
        <p:txBody>
          <a:bodyPr/>
          <a:lstStyle/>
          <a:p>
            <a:pPr marL="63500" algn="ctr" eaLnBrk="1" hangingPunct="1"/>
            <a:r>
              <a:rPr lang="es-AR" sz="2000" b="1" smtClean="0"/>
              <a:t>Prof. Adrián Cosentino</a:t>
            </a:r>
            <a:r>
              <a:rPr lang="es-AR" sz="2000" smtClean="0"/>
              <a:t/>
            </a:r>
            <a:br>
              <a:rPr lang="es-AR" sz="2000" smtClean="0"/>
            </a:br>
            <a:endParaRPr lang="es-AR" sz="2000" smtClean="0"/>
          </a:p>
          <a:p>
            <a:pPr marL="63500" algn="ctr" eaLnBrk="1" hangingPunct="1"/>
            <a:r>
              <a:rPr lang="es-AR" sz="2200" b="1" i="1" smtClean="0"/>
              <a:t>V CONGRESO INTERNACIONAL DE ECONOMÍA, ADMINISTRACIÓN Y CONTADURÍA PÚBLICA</a:t>
            </a:r>
            <a:r>
              <a:rPr lang="es-AR" sz="2200" b="1" smtClean="0"/>
              <a:t> </a:t>
            </a:r>
            <a:br>
              <a:rPr lang="es-AR" sz="2200" b="1" smtClean="0"/>
            </a:br>
            <a:r>
              <a:rPr lang="es-AR" sz="2200" b="1" smtClean="0"/>
              <a:t>UNA - UBA</a:t>
            </a:r>
          </a:p>
          <a:p>
            <a:pPr marL="63500" algn="ctr" eaLnBrk="1" hangingPunct="1"/>
            <a:endParaRPr lang="es-AR" sz="1600" b="1" smtClean="0"/>
          </a:p>
          <a:p>
            <a:pPr marL="63500" algn="ctr" eaLnBrk="1" hangingPunct="1"/>
            <a:r>
              <a:rPr lang="es-AR" sz="1600" b="1" smtClean="0"/>
              <a:t>Asunción, Septiembre de 2015</a:t>
            </a:r>
          </a:p>
          <a:p>
            <a:pPr marL="63500" algn="ctr" eaLnBrk="1" hangingPunct="1"/>
            <a:endParaRPr lang="es-AR" sz="1600" smtClean="0"/>
          </a:p>
          <a:p>
            <a:pPr marL="63500" algn="ctr" eaLnBrk="1" hangingPunct="1"/>
            <a:endParaRPr lang="es-AR" sz="1600" smtClean="0"/>
          </a:p>
        </p:txBody>
      </p:sp>
      <p:sp>
        <p:nvSpPr>
          <p:cNvPr id="14339" name="3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C5741166-B253-492B-B134-80ECD36C4A77}" type="slidenum">
              <a:rPr lang="es-AR">
                <a:cs typeface="Arial" charset="0"/>
              </a:rPr>
              <a:pPr fontAlgn="base">
                <a:spcBef>
                  <a:spcPct val="0"/>
                </a:spcBef>
                <a:spcAft>
                  <a:spcPct val="0"/>
                </a:spcAft>
                <a:defRPr/>
              </a:pPr>
              <a:t>1</a:t>
            </a:fld>
            <a:endParaRPr lang="es-AR">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2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A566DEFB-30ED-42B0-888C-A6FB13EFC552}" type="slidenum">
              <a:rPr lang="es-AR">
                <a:cs typeface="Arial" charset="0"/>
              </a:rPr>
              <a:pPr fontAlgn="base">
                <a:spcBef>
                  <a:spcPct val="0"/>
                </a:spcBef>
                <a:spcAft>
                  <a:spcPct val="0"/>
                </a:spcAft>
                <a:defRPr/>
              </a:pPr>
              <a:t>10</a:t>
            </a:fld>
            <a:endParaRPr lang="es-AR">
              <a:cs typeface="Arial" charset="0"/>
            </a:endParaRPr>
          </a:p>
        </p:txBody>
      </p:sp>
      <p:pic>
        <p:nvPicPr>
          <p:cNvPr id="26626" name="Picture 2"/>
          <p:cNvPicPr>
            <a:picLocks noChangeAspect="1" noChangeArrowheads="1"/>
          </p:cNvPicPr>
          <p:nvPr/>
        </p:nvPicPr>
        <p:blipFill>
          <a:blip r:embed="rId2"/>
          <a:srcRect b="14761"/>
          <a:stretch>
            <a:fillRect/>
          </a:stretch>
        </p:blipFill>
        <p:spPr bwMode="auto">
          <a:xfrm>
            <a:off x="1214438" y="2428875"/>
            <a:ext cx="6858000" cy="4143375"/>
          </a:xfrm>
          <a:prstGeom prst="rect">
            <a:avLst/>
          </a:prstGeom>
          <a:noFill/>
          <a:ln w="9525">
            <a:noFill/>
            <a:miter lim="800000"/>
            <a:headEnd/>
            <a:tailEnd/>
          </a:ln>
        </p:spPr>
      </p:pic>
      <p:sp>
        <p:nvSpPr>
          <p:cNvPr id="26627" name="1 Título"/>
          <p:cNvSpPr>
            <a:spLocks noGrp="1"/>
          </p:cNvSpPr>
          <p:nvPr>
            <p:ph type="title"/>
          </p:nvPr>
        </p:nvSpPr>
        <p:spPr>
          <a:xfrm>
            <a:off x="0" y="387350"/>
            <a:ext cx="8786813" cy="1143000"/>
          </a:xfrm>
        </p:spPr>
        <p:txBody>
          <a:bodyPr/>
          <a:lstStyle/>
          <a:p>
            <a:pPr eaLnBrk="1" hangingPunct="1"/>
            <a:r>
              <a:rPr lang="es-AR" sz="2400" b="1" smtClean="0"/>
              <a:t>El crecimiento de la industria de administración de activos (</a:t>
            </a:r>
            <a:r>
              <a:rPr lang="es-AR" sz="2400" b="1" i="1" smtClean="0"/>
              <a:t>asset management</a:t>
            </a:r>
            <a:r>
              <a:rPr lang="es-AR" sz="2400" b="1" smtClean="0"/>
              <a:t>)</a:t>
            </a:r>
          </a:p>
        </p:txBody>
      </p:sp>
      <p:sp>
        <p:nvSpPr>
          <p:cNvPr id="5" name="4 CuadroTexto"/>
          <p:cNvSpPr txBox="1"/>
          <p:nvPr/>
        </p:nvSpPr>
        <p:spPr>
          <a:xfrm>
            <a:off x="142875" y="1428750"/>
            <a:ext cx="8786813" cy="974725"/>
          </a:xfrm>
          <a:prstGeom prst="rect">
            <a:avLst/>
          </a:prstGeom>
          <a:solidFill>
            <a:schemeClr val="accent2"/>
          </a:solidFill>
        </p:spPr>
        <p:style>
          <a:lnRef idx="3">
            <a:schemeClr val="lt1"/>
          </a:lnRef>
          <a:fillRef idx="1">
            <a:schemeClr val="accent1"/>
          </a:fillRef>
          <a:effectRef idx="1">
            <a:schemeClr val="accent1"/>
          </a:effectRef>
          <a:fontRef idx="minor">
            <a:schemeClr val="lt1"/>
          </a:fontRef>
        </p:style>
        <p:txBody>
          <a:bodyPr>
            <a:spAutoFit/>
          </a:bodyPr>
          <a:lstStyle/>
          <a:p>
            <a:pPr algn="just">
              <a:defRPr/>
            </a:pPr>
            <a:r>
              <a:rPr lang="es-AR" sz="1400" b="1">
                <a:solidFill>
                  <a:srgbClr val="FFFFFF"/>
                </a:solidFill>
                <a:cs typeface="Arial" charset="0"/>
              </a:rPr>
              <a:t>Los mercados avanzados han incrementado su necesidad de diversificación, desarrollándose vertiginosamente la industria de administración de activos globales</a:t>
            </a:r>
          </a:p>
          <a:p>
            <a:pPr algn="just">
              <a:defRPr/>
            </a:pPr>
            <a:r>
              <a:rPr lang="es-AR" sz="1400" b="1">
                <a:solidFill>
                  <a:srgbClr val="FFFFFF"/>
                </a:solidFill>
                <a:cs typeface="Arial" charset="0"/>
              </a:rPr>
              <a:t>Se calcula que, en la actualidad, esta industria intermedia recursos en los mercados de capitales globales por un monto equivalente al 100% del PBI global</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2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96D9E2A6-F311-4059-9B3C-A5FC50EEA895}" type="slidenum">
              <a:rPr lang="es-AR">
                <a:cs typeface="Arial" charset="0"/>
              </a:rPr>
              <a:pPr fontAlgn="base">
                <a:spcBef>
                  <a:spcPct val="0"/>
                </a:spcBef>
                <a:spcAft>
                  <a:spcPct val="0"/>
                </a:spcAft>
                <a:defRPr/>
              </a:pPr>
              <a:t>11</a:t>
            </a:fld>
            <a:endParaRPr lang="es-AR">
              <a:cs typeface="Arial" charset="0"/>
            </a:endParaRPr>
          </a:p>
        </p:txBody>
      </p:sp>
      <p:sp>
        <p:nvSpPr>
          <p:cNvPr id="27650" name="1 Título"/>
          <p:cNvSpPr>
            <a:spLocks noGrp="1"/>
          </p:cNvSpPr>
          <p:nvPr>
            <p:ph type="title"/>
          </p:nvPr>
        </p:nvSpPr>
        <p:spPr>
          <a:xfrm>
            <a:off x="71438" y="428625"/>
            <a:ext cx="8715375" cy="1071563"/>
          </a:xfrm>
        </p:spPr>
        <p:txBody>
          <a:bodyPr/>
          <a:lstStyle/>
          <a:p>
            <a:pPr eaLnBrk="1" hangingPunct="1"/>
            <a:r>
              <a:rPr lang="es-AR" sz="2400" b="1" smtClean="0"/>
              <a:t>Flujos de capitales hacia mercados emergentes en oleadas: </a:t>
            </a:r>
            <a:br>
              <a:rPr lang="es-AR" sz="2400" b="1" smtClean="0"/>
            </a:br>
            <a:r>
              <a:rPr lang="es-AR" sz="2400" b="1" smtClean="0"/>
              <a:t>Incrementos, frenadas bruscas, reversiones y angustia</a:t>
            </a:r>
          </a:p>
        </p:txBody>
      </p:sp>
      <p:grpSp>
        <p:nvGrpSpPr>
          <p:cNvPr id="27651" name="5 Grupo"/>
          <p:cNvGrpSpPr>
            <a:grpSpLocks/>
          </p:cNvGrpSpPr>
          <p:nvPr/>
        </p:nvGrpSpPr>
        <p:grpSpPr bwMode="auto">
          <a:xfrm>
            <a:off x="142875" y="2598738"/>
            <a:ext cx="8648700" cy="4071937"/>
            <a:chOff x="142844" y="2215605"/>
            <a:chExt cx="8648539" cy="4070915"/>
          </a:xfrm>
        </p:grpSpPr>
        <p:pic>
          <p:nvPicPr>
            <p:cNvPr id="27653" name="Picture 2" descr="http://www.iif.com/download.php?id=a9GtcArRfMw="/>
            <p:cNvPicPr>
              <a:picLocks noChangeAspect="1" noChangeArrowheads="1"/>
            </p:cNvPicPr>
            <p:nvPr/>
          </p:nvPicPr>
          <p:blipFill>
            <a:blip r:embed="rId2"/>
            <a:srcRect/>
            <a:stretch>
              <a:fillRect/>
            </a:stretch>
          </p:blipFill>
          <p:spPr bwMode="auto">
            <a:xfrm>
              <a:off x="142844" y="2215605"/>
              <a:ext cx="8648539" cy="4070915"/>
            </a:xfrm>
            <a:prstGeom prst="rect">
              <a:avLst/>
            </a:prstGeom>
            <a:noFill/>
            <a:ln w="9525">
              <a:noFill/>
              <a:miter lim="800000"/>
              <a:headEnd/>
              <a:tailEnd/>
            </a:ln>
          </p:spPr>
        </p:pic>
        <p:grpSp>
          <p:nvGrpSpPr>
            <p:cNvPr id="27654" name="15 Grupo"/>
            <p:cNvGrpSpPr>
              <a:grpSpLocks/>
            </p:cNvGrpSpPr>
            <p:nvPr/>
          </p:nvGrpSpPr>
          <p:grpSpPr bwMode="auto">
            <a:xfrm>
              <a:off x="933432" y="2928934"/>
              <a:ext cx="7353344" cy="2624150"/>
              <a:chOff x="933432" y="2928934"/>
              <a:chExt cx="7353344" cy="2624150"/>
            </a:xfrm>
          </p:grpSpPr>
          <p:cxnSp>
            <p:nvCxnSpPr>
              <p:cNvPr id="9" name="Straight Arrow Connector 4"/>
              <p:cNvCxnSpPr/>
              <p:nvPr/>
            </p:nvCxnSpPr>
            <p:spPr>
              <a:xfrm>
                <a:off x="933404" y="4715289"/>
                <a:ext cx="1066780" cy="837990"/>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7"/>
              <p:cNvCxnSpPr/>
              <p:nvPr/>
            </p:nvCxnSpPr>
            <p:spPr>
              <a:xfrm>
                <a:off x="4371865" y="4009030"/>
                <a:ext cx="1219177" cy="991938"/>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9"/>
              <p:cNvCxnSpPr/>
              <p:nvPr/>
            </p:nvCxnSpPr>
            <p:spPr>
              <a:xfrm>
                <a:off x="6857844" y="3499570"/>
                <a:ext cx="1428723" cy="787202"/>
              </a:xfrm>
              <a:prstGeom prst="straightConnector1">
                <a:avLst/>
              </a:prstGeom>
              <a:ln w="762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4"/>
              <p:cNvCxnSpPr/>
              <p:nvPr/>
            </p:nvCxnSpPr>
            <p:spPr>
              <a:xfrm flipV="1">
                <a:off x="2571673" y="3928087"/>
                <a:ext cx="1282676" cy="1372843"/>
              </a:xfrm>
              <a:prstGeom prst="straightConnector1">
                <a:avLst/>
              </a:prstGeom>
              <a:ln w="762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7"/>
              <p:cNvCxnSpPr/>
              <p:nvPr/>
            </p:nvCxnSpPr>
            <p:spPr>
              <a:xfrm flipV="1">
                <a:off x="5571993" y="2928213"/>
                <a:ext cx="1066780" cy="1829928"/>
              </a:xfrm>
              <a:prstGeom prst="straightConnector1">
                <a:avLst/>
              </a:prstGeom>
              <a:ln w="76200">
                <a:solidFill>
                  <a:srgbClr val="0070C0"/>
                </a:solidFill>
                <a:tailEnd type="arrow"/>
              </a:ln>
            </p:spPr>
            <p:style>
              <a:lnRef idx="1">
                <a:schemeClr val="accent1"/>
              </a:lnRef>
              <a:fillRef idx="0">
                <a:schemeClr val="accent1"/>
              </a:fillRef>
              <a:effectRef idx="0">
                <a:schemeClr val="accent1"/>
              </a:effectRef>
              <a:fontRef idx="minor">
                <a:schemeClr val="tx1"/>
              </a:fontRef>
            </p:style>
          </p:cxnSp>
        </p:grpSp>
      </p:grpSp>
      <p:sp>
        <p:nvSpPr>
          <p:cNvPr id="27652" name="13 CuadroTexto"/>
          <p:cNvSpPr txBox="1">
            <a:spLocks noChangeArrowheads="1"/>
          </p:cNvSpPr>
          <p:nvPr/>
        </p:nvSpPr>
        <p:spPr bwMode="auto">
          <a:xfrm>
            <a:off x="142875" y="1533525"/>
            <a:ext cx="8572500" cy="1538288"/>
          </a:xfrm>
          <a:prstGeom prst="rect">
            <a:avLst/>
          </a:prstGeom>
          <a:noFill/>
          <a:ln w="9525">
            <a:noFill/>
            <a:miter lim="800000"/>
            <a:headEnd/>
            <a:tailEnd/>
          </a:ln>
        </p:spPr>
        <p:txBody>
          <a:bodyPr>
            <a:spAutoFit/>
          </a:bodyPr>
          <a:lstStyle/>
          <a:p>
            <a:pPr>
              <a:spcAft>
                <a:spcPts val="1200"/>
              </a:spcAft>
            </a:pPr>
            <a:r>
              <a:rPr lang="es-AR" b="1">
                <a:latin typeface="Georgia" pitchFamily="18" charset="0"/>
              </a:rPr>
              <a:t>3 grandes oleadas de flujos de capitales hacia los EMs:</a:t>
            </a:r>
          </a:p>
          <a:p>
            <a:pPr marL="800100" lvl="1" indent="-342900">
              <a:buFont typeface="Trebuchet MS" pitchFamily="34" charset="0"/>
              <a:buAutoNum type="arabicPeriod"/>
            </a:pPr>
            <a:r>
              <a:rPr lang="es-AR" sz="1600">
                <a:latin typeface="Georgia" pitchFamily="18" charset="0"/>
              </a:rPr>
              <a:t>Finales de los ‘70 </a:t>
            </a:r>
            <a:r>
              <a:rPr lang="es-AR" sz="1600">
                <a:latin typeface="Georgia" pitchFamily="18" charset="0"/>
                <a:sym typeface="Wingdings" pitchFamily="2" charset="2"/>
              </a:rPr>
              <a:t> termina con la crisis de deuda de los ‘80</a:t>
            </a:r>
          </a:p>
          <a:p>
            <a:pPr marL="800100" lvl="1" indent="-342900">
              <a:buFont typeface="Trebuchet MS" pitchFamily="34" charset="0"/>
              <a:buAutoNum type="arabicPeriod"/>
            </a:pPr>
            <a:r>
              <a:rPr lang="es-AR" sz="1600">
                <a:latin typeface="Georgia" pitchFamily="18" charset="0"/>
                <a:sym typeface="Wingdings" pitchFamily="2" charset="2"/>
              </a:rPr>
              <a:t>1990-1997  termina con la crisis de las economías asiáticas (y Argentina en 2001)</a:t>
            </a:r>
          </a:p>
          <a:p>
            <a:pPr marL="800100" lvl="1" indent="-342900">
              <a:buFont typeface="Trebuchet MS" pitchFamily="34" charset="0"/>
              <a:buAutoNum type="arabicPeriod"/>
            </a:pPr>
            <a:r>
              <a:rPr lang="es-AR" sz="1600">
                <a:latin typeface="Georgia" pitchFamily="18" charset="0"/>
              </a:rPr>
              <a:t>2003-2008 </a:t>
            </a:r>
            <a:r>
              <a:rPr lang="es-AR" sz="1600">
                <a:latin typeface="Georgia" pitchFamily="18" charset="0"/>
                <a:sym typeface="Wingdings" pitchFamily="2" charset="2"/>
              </a:rPr>
              <a:t> termina con la crisis financiera internacional </a:t>
            </a:r>
            <a:endParaRPr lang="es-AR" sz="1600">
              <a:latin typeface="Georgia" pitchFamily="18" charset="0"/>
            </a:endParaRPr>
          </a:p>
          <a:p>
            <a:endParaRPr lang="es-AR">
              <a:latin typeface="Georgia"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696" name="Group 24"/>
          <p:cNvGraphicFramePr>
            <a:graphicFrameLocks noGrp="1"/>
          </p:cNvGraphicFramePr>
          <p:nvPr>
            <p:ph idx="1"/>
          </p:nvPr>
        </p:nvGraphicFramePr>
        <p:xfrm>
          <a:off x="71438" y="1341438"/>
          <a:ext cx="6429375" cy="5005387"/>
        </p:xfrm>
        <a:graphic>
          <a:graphicData uri="http://schemas.openxmlformats.org/drawingml/2006/table">
            <a:tbl>
              <a:tblPr/>
              <a:tblGrid>
                <a:gridCol w="928687"/>
                <a:gridCol w="2684463"/>
                <a:gridCol w="2816225"/>
              </a:tblGrid>
              <a:tr h="3571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AR" sz="1400" b="1" i="0" u="none" strike="noStrike" cap="none" normalizeH="0" baseline="0" smtClean="0">
                          <a:ln>
                            <a:noFill/>
                          </a:ln>
                          <a:solidFill>
                            <a:schemeClr val="bg1"/>
                          </a:solidFill>
                          <a:effectLst/>
                          <a:latin typeface="Georgia" pitchFamily="18" charset="0"/>
                          <a:cs typeface="Arial" charset="0"/>
                        </a:rPr>
                        <a:t>Factores</a:t>
                      </a:r>
                    </a:p>
                  </a:txBody>
                  <a:tcPr marT="45715" marB="4571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sz="1400" b="1" i="0" u="none" strike="noStrike" cap="none" normalizeH="0" baseline="0" smtClean="0">
                          <a:ln>
                            <a:noFill/>
                          </a:ln>
                          <a:solidFill>
                            <a:schemeClr val="bg1"/>
                          </a:solidFill>
                          <a:effectLst/>
                          <a:latin typeface="Georgia" pitchFamily="18" charset="0"/>
                          <a:cs typeface="Arial" charset="0"/>
                        </a:rPr>
                        <a:t>Cíclicos</a:t>
                      </a:r>
                      <a:endParaRPr kumimoji="0" lang="en-US" sz="1400" b="1" i="0" u="none" strike="noStrike" cap="none" normalizeH="0" baseline="0" smtClean="0">
                        <a:ln>
                          <a:noFill/>
                        </a:ln>
                        <a:solidFill>
                          <a:schemeClr val="bg1"/>
                        </a:solidFill>
                        <a:effectLst/>
                        <a:latin typeface="Georgia" pitchFamily="18" charset="0"/>
                        <a:cs typeface="Arial" charset="0"/>
                      </a:endParaRPr>
                    </a:p>
                  </a:txBody>
                  <a:tcPr marT="45715" marB="4571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sz="1400" b="1" i="0" u="none" strike="noStrike" cap="none" normalizeH="0" baseline="0" smtClean="0">
                          <a:ln>
                            <a:noFill/>
                          </a:ln>
                          <a:solidFill>
                            <a:schemeClr val="bg1"/>
                          </a:solidFill>
                          <a:effectLst/>
                          <a:latin typeface="Georgia" pitchFamily="18" charset="0"/>
                          <a:cs typeface="Arial" charset="0"/>
                        </a:rPr>
                        <a:t>Estructurales</a:t>
                      </a:r>
                      <a:endParaRPr kumimoji="0" lang="en-US" sz="1400" b="1" i="0" u="none" strike="noStrike" cap="none" normalizeH="0" baseline="0" smtClean="0">
                        <a:ln>
                          <a:noFill/>
                        </a:ln>
                        <a:solidFill>
                          <a:schemeClr val="bg1"/>
                        </a:solidFill>
                        <a:effectLst/>
                        <a:latin typeface="Georgia" pitchFamily="18" charset="0"/>
                        <a:cs typeface="Arial" charset="0"/>
                      </a:endParaRPr>
                    </a:p>
                  </a:txBody>
                  <a:tcPr marT="45715" marB="4571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r>
              <a:tr h="2087563">
                <a:tc>
                  <a:txBody>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pt-BR" sz="1400" b="1" i="0" u="none" strike="noStrike" cap="none" normalizeH="0" baseline="0" smtClean="0">
                          <a:ln>
                            <a:noFill/>
                          </a:ln>
                          <a:solidFill>
                            <a:srgbClr val="000000"/>
                          </a:solidFill>
                          <a:effectLst/>
                          <a:latin typeface="Georgia" pitchFamily="18" charset="0"/>
                          <a:cs typeface="Arial" charset="0"/>
                        </a:rPr>
                        <a:t>De expul-</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pt-BR" sz="1400" b="1" i="0" u="none" strike="noStrike" cap="none" normalizeH="0" baseline="0" smtClean="0">
                          <a:ln>
                            <a:noFill/>
                          </a:ln>
                          <a:solidFill>
                            <a:srgbClr val="000000"/>
                          </a:solidFill>
                          <a:effectLst/>
                          <a:latin typeface="Georgia" pitchFamily="18" charset="0"/>
                          <a:cs typeface="Arial" charset="0"/>
                        </a:rPr>
                        <a:t>sión</a:t>
                      </a:r>
                    </a:p>
                    <a:p>
                      <a:pPr marL="0" marR="0" lvl="0" indent="0" algn="ctr" defTabSz="914400" rtl="0" eaLnBrk="1" fontAlgn="base" latinLnBrk="0" hangingPunct="1">
                        <a:lnSpc>
                          <a:spcPct val="100000"/>
                        </a:lnSpc>
                        <a:spcBef>
                          <a:spcPct val="0"/>
                        </a:spcBef>
                        <a:spcAft>
                          <a:spcPts val="600"/>
                        </a:spcAft>
                        <a:buClrTx/>
                        <a:buSzTx/>
                        <a:buFontTx/>
                        <a:buNone/>
                        <a:tabLst/>
                      </a:pPr>
                      <a:endParaRPr kumimoji="0" lang="en-US" sz="1400" b="1" i="0" u="none" strike="noStrike" cap="none" normalizeH="0" baseline="0" smtClean="0">
                        <a:ln>
                          <a:noFill/>
                        </a:ln>
                        <a:solidFill>
                          <a:srgbClr val="000000"/>
                        </a:solidFill>
                        <a:effectLst/>
                        <a:latin typeface="Georgia" pitchFamily="18" charset="0"/>
                        <a:cs typeface="Arial" charset="0"/>
                      </a:endParaRPr>
                    </a:p>
                  </a:txBody>
                  <a:tcPr marT="45715" marB="4571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9ED"/>
                    </a:solidFill>
                  </a:tcPr>
                </a:tc>
                <a:tc>
                  <a:txBody>
                    <a:bodyPr/>
                    <a:lstStyle/>
                    <a:p>
                      <a:pPr marL="285750" marR="0" lvl="0" indent="-285750" algn="l" defTabSz="914400" rtl="0" eaLnBrk="1" fontAlgn="base" latinLnBrk="0" hangingPunct="1">
                        <a:lnSpc>
                          <a:spcPct val="100000"/>
                        </a:lnSpc>
                        <a:spcBef>
                          <a:spcPct val="0"/>
                        </a:spcBef>
                        <a:spcAft>
                          <a:spcPts val="600"/>
                        </a:spcAft>
                        <a:buClrTx/>
                        <a:buSzTx/>
                        <a:buFontTx/>
                        <a:buChar char="-"/>
                        <a:tabLst/>
                      </a:pPr>
                      <a:r>
                        <a:rPr kumimoji="0" lang="es-AR" sz="1400" b="1" i="0" u="none" strike="noStrike" cap="none" normalizeH="0" baseline="0" smtClean="0">
                          <a:ln>
                            <a:noFill/>
                          </a:ln>
                          <a:solidFill>
                            <a:srgbClr val="000000"/>
                          </a:solidFill>
                          <a:effectLst/>
                          <a:latin typeface="Georgia" pitchFamily="18" charset="0"/>
                          <a:cs typeface="Arial" charset="0"/>
                        </a:rPr>
                        <a:t>Tasas de interés internacionales  (-)</a:t>
                      </a:r>
                    </a:p>
                    <a:p>
                      <a:pPr marL="285750" marR="0" lvl="0" indent="-285750" algn="l" defTabSz="914400" rtl="0" eaLnBrk="1" fontAlgn="base" latinLnBrk="0" hangingPunct="1">
                        <a:lnSpc>
                          <a:spcPct val="100000"/>
                        </a:lnSpc>
                        <a:spcBef>
                          <a:spcPct val="0"/>
                        </a:spcBef>
                        <a:spcAft>
                          <a:spcPts val="600"/>
                        </a:spcAft>
                        <a:buClrTx/>
                        <a:buSzTx/>
                        <a:buFontTx/>
                        <a:buChar char="-"/>
                        <a:tabLst/>
                      </a:pPr>
                      <a:r>
                        <a:rPr kumimoji="0" lang="es-AR" sz="1400" b="1" i="0" u="none" strike="noStrike" cap="none" normalizeH="0" baseline="0" smtClean="0">
                          <a:ln>
                            <a:noFill/>
                          </a:ln>
                          <a:solidFill>
                            <a:srgbClr val="000000"/>
                          </a:solidFill>
                          <a:effectLst/>
                          <a:latin typeface="Georgia" pitchFamily="18" charset="0"/>
                          <a:cs typeface="Arial" charset="0"/>
                        </a:rPr>
                        <a:t>Apetito por el riesgo (+)</a:t>
                      </a:r>
                    </a:p>
                    <a:p>
                      <a:pPr marL="285750" marR="0" lvl="0" indent="-285750" algn="l" defTabSz="914400" rtl="0" eaLnBrk="1" fontAlgn="base" latinLnBrk="0" hangingPunct="1">
                        <a:lnSpc>
                          <a:spcPct val="100000"/>
                        </a:lnSpc>
                        <a:spcBef>
                          <a:spcPct val="0"/>
                        </a:spcBef>
                        <a:spcAft>
                          <a:spcPts val="600"/>
                        </a:spcAft>
                        <a:buClrTx/>
                        <a:buSzTx/>
                        <a:buFontTx/>
                        <a:buChar char="-"/>
                        <a:tabLst/>
                      </a:pPr>
                      <a:r>
                        <a:rPr kumimoji="0" lang="es-AR" sz="1400" b="1" i="0" u="none" strike="noStrike" cap="none" normalizeH="0" baseline="0" smtClean="0">
                          <a:ln>
                            <a:noFill/>
                          </a:ln>
                          <a:solidFill>
                            <a:srgbClr val="000000"/>
                          </a:solidFill>
                          <a:effectLst/>
                          <a:latin typeface="Georgia" pitchFamily="18" charset="0"/>
                          <a:cs typeface="Arial" charset="0"/>
                        </a:rPr>
                        <a:t>Crecimiento global (+)</a:t>
                      </a:r>
                    </a:p>
                    <a:p>
                      <a:pPr marL="285750" marR="0" lvl="0" indent="-285750" algn="l" defTabSz="914400" rtl="0" eaLnBrk="1" fontAlgn="base" latinLnBrk="0" hangingPunct="1">
                        <a:lnSpc>
                          <a:spcPct val="100000"/>
                        </a:lnSpc>
                        <a:spcBef>
                          <a:spcPct val="0"/>
                        </a:spcBef>
                        <a:spcAft>
                          <a:spcPts val="600"/>
                        </a:spcAft>
                        <a:buClrTx/>
                        <a:buSzTx/>
                        <a:buFontTx/>
                        <a:buChar char="-"/>
                        <a:tabLst/>
                      </a:pPr>
                      <a:r>
                        <a:rPr kumimoji="0" lang="es-AR" sz="1400" b="0" i="0" u="none" strike="noStrike" cap="none" normalizeH="0" baseline="0" smtClean="0">
                          <a:ln>
                            <a:noFill/>
                          </a:ln>
                          <a:solidFill>
                            <a:srgbClr val="000000"/>
                          </a:solidFill>
                          <a:effectLst/>
                          <a:latin typeface="Georgia" pitchFamily="18" charset="0"/>
                          <a:cs typeface="Arial" charset="0"/>
                        </a:rPr>
                        <a:t>Liquidez y solvencia de agentes financieros internacionales (+)</a:t>
                      </a:r>
                    </a:p>
                  </a:txBody>
                  <a:tcPr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9ED"/>
                    </a:solidFill>
                  </a:tcPr>
                </a:tc>
                <a:tc>
                  <a:txBody>
                    <a:bodyPr/>
                    <a:lstStyle/>
                    <a:p>
                      <a:pPr marL="285750" marR="0" lvl="0" indent="-285750" algn="l" defTabSz="914400" rtl="0" eaLnBrk="1" fontAlgn="base" latinLnBrk="0" hangingPunct="1">
                        <a:lnSpc>
                          <a:spcPct val="100000"/>
                        </a:lnSpc>
                        <a:spcBef>
                          <a:spcPct val="0"/>
                        </a:spcBef>
                        <a:spcAft>
                          <a:spcPts val="600"/>
                        </a:spcAft>
                        <a:buClrTx/>
                        <a:buSzTx/>
                        <a:buFontTx/>
                        <a:buChar char="-"/>
                        <a:tabLst/>
                      </a:pPr>
                      <a:r>
                        <a:rPr kumimoji="0" lang="es-AR" sz="1400" b="0" i="0" u="none" strike="noStrike" cap="none" normalizeH="0" baseline="0" smtClean="0">
                          <a:ln>
                            <a:noFill/>
                          </a:ln>
                          <a:solidFill>
                            <a:srgbClr val="000000"/>
                          </a:solidFill>
                          <a:effectLst/>
                          <a:latin typeface="Georgia" pitchFamily="18" charset="0"/>
                          <a:cs typeface="Arial" charset="0"/>
                        </a:rPr>
                        <a:t>Prácticas de diversificación internacional de portafolios (+)</a:t>
                      </a:r>
                    </a:p>
                    <a:p>
                      <a:pPr marL="285750" marR="0" lvl="0" indent="-285750" algn="l" defTabSz="914400" rtl="0" eaLnBrk="1" fontAlgn="base" latinLnBrk="0" hangingPunct="1">
                        <a:lnSpc>
                          <a:spcPct val="100000"/>
                        </a:lnSpc>
                        <a:spcBef>
                          <a:spcPct val="0"/>
                        </a:spcBef>
                        <a:spcAft>
                          <a:spcPts val="600"/>
                        </a:spcAft>
                        <a:buClrTx/>
                        <a:buSzTx/>
                        <a:buFontTx/>
                        <a:buChar char="-"/>
                        <a:tabLst/>
                      </a:pPr>
                      <a:endParaRPr kumimoji="0" lang="es-AR" sz="1400" b="0" i="0" u="none" strike="noStrike" cap="none" normalizeH="0" baseline="0" smtClean="0">
                        <a:ln>
                          <a:noFill/>
                        </a:ln>
                        <a:solidFill>
                          <a:srgbClr val="000000"/>
                        </a:solidFill>
                        <a:effectLst/>
                        <a:latin typeface="Georgia" pitchFamily="18" charset="0"/>
                        <a:cs typeface="Arial" charset="0"/>
                      </a:endParaRPr>
                    </a:p>
                    <a:p>
                      <a:pPr marL="285750" marR="0" lvl="0" indent="-285750" algn="l" defTabSz="914400" rtl="0" eaLnBrk="1" fontAlgn="base" latinLnBrk="0" hangingPunct="1">
                        <a:lnSpc>
                          <a:spcPct val="100000"/>
                        </a:lnSpc>
                        <a:spcBef>
                          <a:spcPct val="0"/>
                        </a:spcBef>
                        <a:spcAft>
                          <a:spcPts val="600"/>
                        </a:spcAft>
                        <a:buClrTx/>
                        <a:buSzTx/>
                        <a:buFontTx/>
                        <a:buChar char="-"/>
                        <a:tabLst/>
                      </a:pPr>
                      <a:r>
                        <a:rPr kumimoji="0" lang="es-AR" sz="1400" b="0" i="0" u="none" strike="noStrike" cap="none" normalizeH="0" baseline="0" smtClean="0">
                          <a:ln>
                            <a:noFill/>
                          </a:ln>
                          <a:solidFill>
                            <a:srgbClr val="000000"/>
                          </a:solidFill>
                          <a:effectLst/>
                          <a:latin typeface="Georgia" pitchFamily="18" charset="0"/>
                          <a:cs typeface="Arial" charset="0"/>
                        </a:rPr>
                        <a:t>Crecimiento potencial de las economías avanzadas  (-)</a:t>
                      </a:r>
                    </a:p>
                  </a:txBody>
                  <a:tcPr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9ED"/>
                    </a:solidFill>
                  </a:tcPr>
                </a:tc>
              </a:tr>
              <a:tr h="2062163">
                <a:tc>
                  <a:txBody>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pt-BR" sz="1400" b="1" i="0" u="none" strike="noStrike" cap="none" normalizeH="0" baseline="0" smtClean="0">
                          <a:ln>
                            <a:noFill/>
                          </a:ln>
                          <a:solidFill>
                            <a:srgbClr val="000000"/>
                          </a:solidFill>
                          <a:effectLst/>
                          <a:latin typeface="Georgia" pitchFamily="18" charset="0"/>
                          <a:cs typeface="Arial" charset="0"/>
                        </a:rPr>
                        <a:t>De atrac-</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pt-BR" sz="1400" b="1" i="0" u="none" strike="noStrike" cap="none" normalizeH="0" baseline="0" smtClean="0">
                          <a:ln>
                            <a:noFill/>
                          </a:ln>
                          <a:solidFill>
                            <a:srgbClr val="000000"/>
                          </a:solidFill>
                          <a:effectLst/>
                          <a:latin typeface="Georgia" pitchFamily="18" charset="0"/>
                          <a:cs typeface="Arial" charset="0"/>
                        </a:rPr>
                        <a:t>ción</a:t>
                      </a:r>
                      <a:endParaRPr kumimoji="0" lang="en-US" sz="1400" b="1" i="0" u="none" strike="noStrike" cap="none" normalizeH="0" baseline="0" smtClean="0">
                        <a:ln>
                          <a:noFill/>
                        </a:ln>
                        <a:solidFill>
                          <a:srgbClr val="000000"/>
                        </a:solidFill>
                        <a:effectLst/>
                        <a:latin typeface="Georgia" pitchFamily="18" charset="0"/>
                        <a:cs typeface="Arial" charset="0"/>
                      </a:endParaRPr>
                    </a:p>
                  </a:txBody>
                  <a:tcPr marT="45715" marB="4571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1D1DA"/>
                    </a:solidFill>
                  </a:tcPr>
                </a:tc>
                <a:tc>
                  <a:txBody>
                    <a:bodyPr/>
                    <a:lstStyle/>
                    <a:p>
                      <a:pPr marL="285750" marR="0" lvl="0" indent="-285750" algn="l" defTabSz="914400" rtl="0" eaLnBrk="1" fontAlgn="base" latinLnBrk="0" hangingPunct="1">
                        <a:lnSpc>
                          <a:spcPct val="100000"/>
                        </a:lnSpc>
                        <a:spcBef>
                          <a:spcPts val="600"/>
                        </a:spcBef>
                        <a:spcAft>
                          <a:spcPts val="600"/>
                        </a:spcAft>
                        <a:buClrTx/>
                        <a:buSzTx/>
                        <a:buFontTx/>
                        <a:buChar char="-"/>
                        <a:tabLst/>
                      </a:pPr>
                      <a:r>
                        <a:rPr kumimoji="0" lang="es-AR" sz="1400" b="1" i="0" u="none" strike="noStrike" cap="none" normalizeH="0" baseline="0" smtClean="0">
                          <a:ln>
                            <a:noFill/>
                          </a:ln>
                          <a:solidFill>
                            <a:srgbClr val="000000"/>
                          </a:solidFill>
                          <a:effectLst/>
                          <a:latin typeface="Georgia" pitchFamily="18" charset="0"/>
                          <a:cs typeface="Arial" charset="0"/>
                        </a:rPr>
                        <a:t>Precio de los commodities (+)</a:t>
                      </a:r>
                    </a:p>
                    <a:p>
                      <a:pPr marL="285750" marR="0" lvl="0" indent="-285750" algn="l" defTabSz="914400" rtl="0" eaLnBrk="1" fontAlgn="base" latinLnBrk="0" hangingPunct="1">
                        <a:lnSpc>
                          <a:spcPct val="100000"/>
                        </a:lnSpc>
                        <a:spcBef>
                          <a:spcPts val="600"/>
                        </a:spcBef>
                        <a:spcAft>
                          <a:spcPts val="600"/>
                        </a:spcAft>
                        <a:buClrTx/>
                        <a:buSzTx/>
                        <a:buFontTx/>
                        <a:buChar char="-"/>
                        <a:tabLst/>
                      </a:pPr>
                      <a:r>
                        <a:rPr kumimoji="0" lang="es-AR" sz="1400" b="1" i="0" u="none" strike="noStrike" cap="none" normalizeH="0" baseline="0" smtClean="0">
                          <a:ln>
                            <a:noFill/>
                          </a:ln>
                          <a:solidFill>
                            <a:srgbClr val="000000"/>
                          </a:solidFill>
                          <a:effectLst/>
                          <a:latin typeface="Georgia" pitchFamily="18" charset="0"/>
                          <a:cs typeface="Arial" charset="0"/>
                        </a:rPr>
                        <a:t>Crecimiento doméstico (+)</a:t>
                      </a:r>
                    </a:p>
                    <a:p>
                      <a:pPr marL="285750" marR="0" lvl="0" indent="-285750" algn="l" defTabSz="914400" rtl="0" eaLnBrk="1" fontAlgn="base" latinLnBrk="0" hangingPunct="1">
                        <a:lnSpc>
                          <a:spcPct val="100000"/>
                        </a:lnSpc>
                        <a:spcBef>
                          <a:spcPts val="600"/>
                        </a:spcBef>
                        <a:spcAft>
                          <a:spcPts val="600"/>
                        </a:spcAft>
                        <a:buClrTx/>
                        <a:buSzTx/>
                        <a:buFontTx/>
                        <a:buChar char="-"/>
                        <a:tabLst/>
                      </a:pPr>
                      <a:r>
                        <a:rPr kumimoji="0" lang="es-AR" sz="1400" b="1" i="0" u="none" strike="noStrike" cap="none" normalizeH="0" baseline="0" smtClean="0">
                          <a:ln>
                            <a:noFill/>
                          </a:ln>
                          <a:solidFill>
                            <a:srgbClr val="000000"/>
                          </a:solidFill>
                          <a:effectLst/>
                          <a:latin typeface="Georgia" pitchFamily="18" charset="0"/>
                          <a:cs typeface="Arial" charset="0"/>
                        </a:rPr>
                        <a:t>Tasas de interés domésticas (+)</a:t>
                      </a:r>
                    </a:p>
                    <a:p>
                      <a:pPr marL="285750" marR="0" lvl="0" indent="-285750" algn="l" defTabSz="914400" rtl="0" eaLnBrk="1" fontAlgn="base" latinLnBrk="0" hangingPunct="1">
                        <a:lnSpc>
                          <a:spcPct val="100000"/>
                        </a:lnSpc>
                        <a:spcBef>
                          <a:spcPts val="600"/>
                        </a:spcBef>
                        <a:spcAft>
                          <a:spcPts val="600"/>
                        </a:spcAft>
                        <a:buClrTx/>
                        <a:buSzTx/>
                        <a:buFontTx/>
                        <a:buChar char="-"/>
                        <a:tabLst/>
                      </a:pPr>
                      <a:r>
                        <a:rPr kumimoji="0" lang="es-AR" sz="1400" b="0" i="0" u="none" strike="noStrike" cap="none" normalizeH="0" baseline="0" smtClean="0">
                          <a:ln>
                            <a:noFill/>
                          </a:ln>
                          <a:solidFill>
                            <a:srgbClr val="000000"/>
                          </a:solidFill>
                          <a:effectLst/>
                          <a:latin typeface="Georgia" pitchFamily="18" charset="0"/>
                          <a:cs typeface="Arial" charset="0"/>
                        </a:rPr>
                        <a:t>Política fiscal y evolución deuda pública</a:t>
                      </a:r>
                    </a:p>
                  </a:txBody>
                  <a:tcPr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1D1DA"/>
                    </a:solidFill>
                  </a:tcPr>
                </a:tc>
                <a:tc>
                  <a:txBody>
                    <a:bodyPr/>
                    <a:lstStyle/>
                    <a:p>
                      <a:pPr marL="285750" marR="0" lvl="0" indent="-285750" algn="l" defTabSz="914400" rtl="0" eaLnBrk="1" fontAlgn="base" latinLnBrk="0" hangingPunct="1">
                        <a:lnSpc>
                          <a:spcPct val="100000"/>
                        </a:lnSpc>
                        <a:spcBef>
                          <a:spcPts val="600"/>
                        </a:spcBef>
                        <a:spcAft>
                          <a:spcPts val="600"/>
                        </a:spcAft>
                        <a:buClrTx/>
                        <a:buSzTx/>
                        <a:buFontTx/>
                        <a:buChar char="-"/>
                        <a:tabLst/>
                      </a:pPr>
                      <a:r>
                        <a:rPr kumimoji="0" lang="es-AR" sz="1400" b="1" i="0" u="none" strike="noStrike" cap="none" normalizeH="0" baseline="0" smtClean="0">
                          <a:ln>
                            <a:noFill/>
                          </a:ln>
                          <a:solidFill>
                            <a:srgbClr val="000000"/>
                          </a:solidFill>
                          <a:effectLst/>
                          <a:latin typeface="Georgia" pitchFamily="18" charset="0"/>
                          <a:cs typeface="Arial" charset="0"/>
                        </a:rPr>
                        <a:t>Apertura (liberalización) de la cuenta capital  (+)</a:t>
                      </a:r>
                    </a:p>
                    <a:p>
                      <a:pPr marL="285750" marR="0" lvl="0" indent="-285750" algn="l" defTabSz="914400" rtl="0" eaLnBrk="1" fontAlgn="base" latinLnBrk="0" hangingPunct="1">
                        <a:lnSpc>
                          <a:spcPct val="100000"/>
                        </a:lnSpc>
                        <a:spcBef>
                          <a:spcPts val="600"/>
                        </a:spcBef>
                        <a:spcAft>
                          <a:spcPts val="600"/>
                        </a:spcAft>
                        <a:buClrTx/>
                        <a:buSzTx/>
                        <a:buFontTx/>
                        <a:buChar char="-"/>
                        <a:tabLst/>
                      </a:pPr>
                      <a:r>
                        <a:rPr kumimoji="0" lang="es-AR" sz="1400" b="1" i="0" u="none" strike="noStrike" cap="none" normalizeH="0" baseline="0" smtClean="0">
                          <a:ln>
                            <a:noFill/>
                          </a:ln>
                          <a:solidFill>
                            <a:srgbClr val="000000"/>
                          </a:solidFill>
                          <a:effectLst/>
                          <a:latin typeface="Georgia" pitchFamily="18" charset="0"/>
                          <a:cs typeface="Arial" charset="0"/>
                        </a:rPr>
                        <a:t>Crecimiento potencial de economías emergentes (+)</a:t>
                      </a:r>
                    </a:p>
                    <a:p>
                      <a:pPr marL="285750" marR="0" lvl="0" indent="-285750" algn="l" defTabSz="914400" rtl="0" eaLnBrk="1" fontAlgn="base" latinLnBrk="0" hangingPunct="1">
                        <a:lnSpc>
                          <a:spcPct val="100000"/>
                        </a:lnSpc>
                        <a:spcBef>
                          <a:spcPts val="600"/>
                        </a:spcBef>
                        <a:spcAft>
                          <a:spcPts val="600"/>
                        </a:spcAft>
                        <a:buClrTx/>
                        <a:buSzTx/>
                        <a:buFontTx/>
                        <a:buChar char="-"/>
                        <a:tabLst/>
                      </a:pPr>
                      <a:r>
                        <a:rPr kumimoji="0" lang="es-AR" sz="1400" b="0" i="0" u="none" strike="noStrike" cap="none" normalizeH="0" baseline="0" smtClean="0">
                          <a:ln>
                            <a:noFill/>
                          </a:ln>
                          <a:solidFill>
                            <a:srgbClr val="000000"/>
                          </a:solidFill>
                          <a:effectLst/>
                          <a:latin typeface="Georgia" pitchFamily="18" charset="0"/>
                          <a:cs typeface="Arial" charset="0"/>
                        </a:rPr>
                        <a:t>Apertura comercial (+)</a:t>
                      </a:r>
                    </a:p>
                    <a:p>
                      <a:pPr marL="285750" marR="0" lvl="0" indent="-285750" algn="l" defTabSz="914400" rtl="0" eaLnBrk="1" fontAlgn="base" latinLnBrk="0" hangingPunct="1">
                        <a:lnSpc>
                          <a:spcPct val="100000"/>
                        </a:lnSpc>
                        <a:spcBef>
                          <a:spcPts val="600"/>
                        </a:spcBef>
                        <a:spcAft>
                          <a:spcPts val="600"/>
                        </a:spcAft>
                        <a:buClrTx/>
                        <a:buSzTx/>
                        <a:buFontTx/>
                        <a:buChar char="-"/>
                        <a:tabLst/>
                      </a:pPr>
                      <a:r>
                        <a:rPr kumimoji="0" lang="es-AR" sz="1400" b="0" i="0" u="none" strike="noStrike" cap="none" normalizeH="0" baseline="0" smtClean="0">
                          <a:ln>
                            <a:noFill/>
                          </a:ln>
                          <a:solidFill>
                            <a:srgbClr val="000000"/>
                          </a:solidFill>
                          <a:effectLst/>
                          <a:latin typeface="Georgia" pitchFamily="18" charset="0"/>
                          <a:cs typeface="Arial" charset="0"/>
                        </a:rPr>
                        <a:t>Desarrollo financiero (+)</a:t>
                      </a:r>
                    </a:p>
                    <a:p>
                      <a:pPr marL="285750" marR="0" lvl="0" indent="-285750" algn="l" defTabSz="914400" rtl="0" eaLnBrk="1" fontAlgn="base" latinLnBrk="0" hangingPunct="1">
                        <a:lnSpc>
                          <a:spcPct val="100000"/>
                        </a:lnSpc>
                        <a:spcBef>
                          <a:spcPts val="600"/>
                        </a:spcBef>
                        <a:spcAft>
                          <a:spcPts val="600"/>
                        </a:spcAft>
                        <a:buClrTx/>
                        <a:buSzTx/>
                        <a:buFontTx/>
                        <a:buChar char="-"/>
                        <a:tabLst/>
                      </a:pPr>
                      <a:r>
                        <a:rPr kumimoji="0" lang="es-AR" sz="1400" b="0" i="0" u="none" strike="noStrike" cap="none" normalizeH="0" baseline="0" smtClean="0">
                          <a:ln>
                            <a:noFill/>
                          </a:ln>
                          <a:solidFill>
                            <a:srgbClr val="000000"/>
                          </a:solidFill>
                          <a:effectLst/>
                          <a:latin typeface="Georgia" pitchFamily="18" charset="0"/>
                          <a:cs typeface="Arial" charset="0"/>
                        </a:rPr>
                        <a:t>Privatizaciones (+)</a:t>
                      </a:r>
                    </a:p>
                  </a:txBody>
                  <a:tcPr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1D1DA"/>
                    </a:solidFill>
                  </a:tcPr>
                </a:tc>
              </a:tr>
            </a:tbl>
          </a:graphicData>
        </a:graphic>
      </p:graphicFrame>
      <p:sp>
        <p:nvSpPr>
          <p:cNvPr id="28691" name="1 Título"/>
          <p:cNvSpPr>
            <a:spLocks noGrp="1"/>
          </p:cNvSpPr>
          <p:nvPr>
            <p:ph type="title"/>
          </p:nvPr>
        </p:nvSpPr>
        <p:spPr>
          <a:xfrm>
            <a:off x="17463" y="571500"/>
            <a:ext cx="7358062" cy="714375"/>
          </a:xfrm>
        </p:spPr>
        <p:txBody>
          <a:bodyPr/>
          <a:lstStyle/>
          <a:p>
            <a:pPr eaLnBrk="1" hangingPunct="1"/>
            <a:r>
              <a:rPr lang="es-ES_tradnl" sz="2800" b="1" smtClean="0"/>
              <a:t>Factores de atracción y de expulsión de capitales: cíclicos y estructurales</a:t>
            </a:r>
            <a:endParaRPr lang="es-ES" sz="2800" b="1" smtClean="0"/>
          </a:p>
        </p:txBody>
      </p:sp>
      <p:sp>
        <p:nvSpPr>
          <p:cNvPr id="28692" name="3 Marcador de número de diapositiva"/>
          <p:cNvSpPr>
            <a:spLocks noGrp="1"/>
          </p:cNvSpPr>
          <p:nvPr>
            <p:ph type="sldNum" sz="quarter" idx="12"/>
          </p:nvPr>
        </p:nvSpPr>
        <p:spPr bwMode="auto">
          <a:xfrm>
            <a:off x="6858000" y="6357938"/>
            <a:ext cx="21336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B3F35EFC-59A0-45C4-AABD-D2E3CD10E004}" type="slidenum">
              <a:rPr lang="es-AR">
                <a:cs typeface="Arial" charset="0"/>
              </a:rPr>
              <a:pPr fontAlgn="base">
                <a:spcBef>
                  <a:spcPct val="0"/>
                </a:spcBef>
                <a:spcAft>
                  <a:spcPct val="0"/>
                </a:spcAft>
                <a:defRPr/>
              </a:pPr>
              <a:t>12</a:t>
            </a:fld>
            <a:endParaRPr lang="es-AR">
              <a:cs typeface="Arial" charset="0"/>
            </a:endParaRPr>
          </a:p>
        </p:txBody>
      </p:sp>
      <p:sp>
        <p:nvSpPr>
          <p:cNvPr id="6" name="5 CuadroTexto"/>
          <p:cNvSpPr txBox="1"/>
          <p:nvPr/>
        </p:nvSpPr>
        <p:spPr>
          <a:xfrm>
            <a:off x="6572250" y="1357313"/>
            <a:ext cx="2500313" cy="2786062"/>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fontAlgn="auto">
              <a:spcBef>
                <a:spcPts val="0"/>
              </a:spcBef>
              <a:spcAft>
                <a:spcPts val="0"/>
              </a:spcAft>
              <a:defRPr/>
            </a:pPr>
            <a:r>
              <a:rPr lang="es-AR" sz="1400" dirty="0"/>
              <a:t>El signo entre paréntesis indica el tipo de relación entre el factor y el movimiento de los flujos de capitales de mercados avanzados hacia emergentes:</a:t>
            </a:r>
          </a:p>
          <a:p>
            <a:pPr fontAlgn="auto">
              <a:spcBef>
                <a:spcPts val="0"/>
              </a:spcBef>
              <a:spcAft>
                <a:spcPts val="0"/>
              </a:spcAft>
              <a:defRPr/>
            </a:pPr>
            <a:endParaRPr lang="es-AR" sz="1400" dirty="0"/>
          </a:p>
          <a:p>
            <a:pPr fontAlgn="auto">
              <a:spcBef>
                <a:spcPts val="0"/>
              </a:spcBef>
              <a:spcAft>
                <a:spcPts val="0"/>
              </a:spcAft>
              <a:defRPr/>
            </a:pPr>
            <a:r>
              <a:rPr lang="es-AR" sz="1100" i="1" dirty="0"/>
              <a:t>(+): Un aumento (mejora) del factor implica ingresos de capitales (o un aumento del ritmo de ingreso)</a:t>
            </a:r>
          </a:p>
          <a:p>
            <a:pPr fontAlgn="auto">
              <a:spcBef>
                <a:spcPts val="0"/>
              </a:spcBef>
              <a:spcAft>
                <a:spcPts val="0"/>
              </a:spcAft>
              <a:defRPr/>
            </a:pPr>
            <a:endParaRPr lang="es-AR" sz="1100" i="1" dirty="0"/>
          </a:p>
          <a:p>
            <a:pPr fontAlgn="auto">
              <a:spcBef>
                <a:spcPts val="0"/>
              </a:spcBef>
              <a:spcAft>
                <a:spcPts val="0"/>
              </a:spcAft>
              <a:defRPr/>
            </a:pPr>
            <a:r>
              <a:rPr lang="es-AR" sz="1100" i="1" dirty="0"/>
              <a:t>(-): Un aumento del factor implica salidas de capitales (o una disminución en el ritmo de ingreso)</a:t>
            </a:r>
          </a:p>
        </p:txBody>
      </p:sp>
      <p:sp>
        <p:nvSpPr>
          <p:cNvPr id="8" name="7 CuadroTexto"/>
          <p:cNvSpPr txBox="1"/>
          <p:nvPr/>
        </p:nvSpPr>
        <p:spPr>
          <a:xfrm>
            <a:off x="6580188" y="4286250"/>
            <a:ext cx="2500312" cy="2462213"/>
          </a:xfrm>
          <a:prstGeom prst="rect">
            <a:avLst/>
          </a:prstGeom>
        </p:spPr>
        <p:style>
          <a:lnRef idx="3">
            <a:schemeClr val="lt1"/>
          </a:lnRef>
          <a:fillRef idx="1">
            <a:schemeClr val="accent1"/>
          </a:fillRef>
          <a:effectRef idx="1">
            <a:schemeClr val="accent1"/>
          </a:effectRef>
          <a:fontRef idx="minor">
            <a:schemeClr val="lt1"/>
          </a:fontRef>
        </p:style>
        <p:txBody>
          <a:bodyPr>
            <a:spAutoFit/>
          </a:bodyPr>
          <a:lstStyle/>
          <a:p>
            <a:pPr fontAlgn="auto">
              <a:spcBef>
                <a:spcPts val="0"/>
              </a:spcBef>
              <a:spcAft>
                <a:spcPts val="0"/>
              </a:spcAft>
              <a:defRPr/>
            </a:pPr>
            <a:r>
              <a:rPr lang="es-AR" sz="1400" dirty="0"/>
              <a:t>No todos los flujos exhiben la misma sensibilidad a cambios en los factores cíclicos</a:t>
            </a:r>
          </a:p>
          <a:p>
            <a:pPr fontAlgn="auto">
              <a:spcBef>
                <a:spcPts val="0"/>
              </a:spcBef>
              <a:spcAft>
                <a:spcPts val="0"/>
              </a:spcAft>
              <a:defRPr/>
            </a:pPr>
            <a:r>
              <a:rPr lang="es-AR" sz="1400" b="1" dirty="0"/>
              <a:t>En general, se considera que la IED es un flujo de capitales motivado por consideraciones de largo plazo, muy estable ante cambios en factores coyunturales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2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BE4A4FB8-41B6-49B6-A159-1134CF0CBCEC}" type="slidenum">
              <a:rPr lang="es-AR">
                <a:cs typeface="Arial" charset="0"/>
              </a:rPr>
              <a:pPr fontAlgn="base">
                <a:spcBef>
                  <a:spcPct val="0"/>
                </a:spcBef>
                <a:spcAft>
                  <a:spcPct val="0"/>
                </a:spcAft>
                <a:defRPr/>
              </a:pPr>
              <a:t>13</a:t>
            </a:fld>
            <a:endParaRPr lang="es-AR">
              <a:cs typeface="Arial" charset="0"/>
            </a:endParaRPr>
          </a:p>
        </p:txBody>
      </p:sp>
      <p:sp>
        <p:nvSpPr>
          <p:cNvPr id="4" name="2 Marcador de contenido"/>
          <p:cNvSpPr txBox="1">
            <a:spLocks/>
          </p:cNvSpPr>
          <p:nvPr/>
        </p:nvSpPr>
        <p:spPr>
          <a:xfrm>
            <a:off x="285750" y="1071563"/>
            <a:ext cx="8215313" cy="5286375"/>
          </a:xfrm>
          <a:prstGeom prst="rect">
            <a:avLst/>
          </a:prstGeom>
        </p:spPr>
        <p:txBody>
          <a:bodyPr>
            <a:normAutofit lnSpcReduction="10000"/>
          </a:bodyPr>
          <a:lstStyle/>
          <a:p>
            <a:pPr marL="514350" indent="-514350" algn="just" fontAlgn="auto">
              <a:spcBef>
                <a:spcPts val="1200"/>
              </a:spcBef>
              <a:spcAft>
                <a:spcPts val="0"/>
              </a:spcAft>
              <a:buClr>
                <a:schemeClr val="accent3"/>
              </a:buClr>
              <a:buFont typeface="+mj-lt"/>
              <a:buAutoNum type="romanUcPeriod"/>
              <a:defRPr/>
            </a:pPr>
            <a:endParaRPr lang="es-AR" sz="2400" dirty="0">
              <a:latin typeface="+mn-lt"/>
              <a:cs typeface="+mn-cs"/>
            </a:endParaRPr>
          </a:p>
          <a:p>
            <a:pPr marL="514350" indent="-514350" algn="just" fontAlgn="auto">
              <a:spcBef>
                <a:spcPts val="1200"/>
              </a:spcBef>
              <a:spcAft>
                <a:spcPts val="0"/>
              </a:spcAft>
              <a:buClr>
                <a:schemeClr val="accent3"/>
              </a:buClr>
              <a:buFont typeface="+mj-lt"/>
              <a:buAutoNum type="romanUcPeriod"/>
              <a:defRPr/>
            </a:pPr>
            <a:r>
              <a:rPr lang="es-AR" sz="2400" dirty="0">
                <a:solidFill>
                  <a:schemeClr val="bg1">
                    <a:lumMod val="85000"/>
                  </a:schemeClr>
                </a:solidFill>
                <a:latin typeface="+mn-lt"/>
                <a:cs typeface="+mn-cs"/>
              </a:rPr>
              <a:t>Cambios  en la configuración financiera internacional en los últimos 30 años</a:t>
            </a:r>
          </a:p>
          <a:p>
            <a:pPr marL="514350" indent="-514350" algn="just" fontAlgn="auto">
              <a:spcBef>
                <a:spcPts val="1200"/>
              </a:spcBef>
              <a:spcAft>
                <a:spcPts val="0"/>
              </a:spcAft>
              <a:buClr>
                <a:schemeClr val="accent3"/>
              </a:buClr>
              <a:buFont typeface="+mj-lt"/>
              <a:buAutoNum type="romanUcPeriod"/>
              <a:defRPr/>
            </a:pPr>
            <a:r>
              <a:rPr lang="es-AR" sz="2400" dirty="0">
                <a:latin typeface="+mn-lt"/>
                <a:cs typeface="+mn-cs"/>
              </a:rPr>
              <a:t>La Crisis Financiera Internacional, las respuestas de política, la coyuntura actual y los desafíos para los mercados emergentes</a:t>
            </a:r>
          </a:p>
          <a:p>
            <a:pPr marL="514350" indent="-514350" algn="just" fontAlgn="auto">
              <a:spcBef>
                <a:spcPts val="1200"/>
              </a:spcBef>
              <a:spcAft>
                <a:spcPts val="0"/>
              </a:spcAft>
              <a:buClr>
                <a:schemeClr val="accent3"/>
              </a:buClr>
              <a:buFont typeface="+mj-lt"/>
              <a:buAutoNum type="romanUcPeriod"/>
              <a:defRPr/>
            </a:pPr>
            <a:r>
              <a:rPr lang="es-AR" sz="2400" dirty="0">
                <a:solidFill>
                  <a:schemeClr val="bg1">
                    <a:lumMod val="85000"/>
                  </a:schemeClr>
                </a:solidFill>
                <a:latin typeface="+mn-lt"/>
                <a:cs typeface="+mn-cs"/>
              </a:rPr>
              <a:t>Desempeño de la región en los últimos 15 años y perspectivas hacia delante</a:t>
            </a:r>
          </a:p>
          <a:p>
            <a:pPr marL="514350" indent="-514350" algn="just" fontAlgn="auto">
              <a:spcBef>
                <a:spcPts val="1200"/>
              </a:spcBef>
              <a:spcAft>
                <a:spcPts val="0"/>
              </a:spcAft>
              <a:buClr>
                <a:schemeClr val="accent3"/>
              </a:buClr>
              <a:buFont typeface="+mj-lt"/>
              <a:buAutoNum type="romanUcPeriod"/>
              <a:defRPr/>
            </a:pPr>
            <a:r>
              <a:rPr lang="es-AR" sz="2400" dirty="0">
                <a:solidFill>
                  <a:schemeClr val="bg1">
                    <a:lumMod val="85000"/>
                  </a:schemeClr>
                </a:solidFill>
                <a:latin typeface="+mn-lt"/>
                <a:cs typeface="+mn-cs"/>
              </a:rPr>
              <a:t>Agenda pendiente: hora del desarrollo</a:t>
            </a:r>
          </a:p>
          <a:p>
            <a:pPr marL="514350" indent="-514350" algn="just" fontAlgn="auto">
              <a:spcBef>
                <a:spcPts val="1200"/>
              </a:spcBef>
              <a:spcAft>
                <a:spcPts val="0"/>
              </a:spcAft>
              <a:buClr>
                <a:schemeClr val="accent3"/>
              </a:buClr>
              <a:buFont typeface="+mj-lt"/>
              <a:buAutoNum type="romanUcPeriod"/>
              <a:defRPr/>
            </a:pPr>
            <a:r>
              <a:rPr lang="es-AR" sz="2400" dirty="0">
                <a:solidFill>
                  <a:schemeClr val="bg1">
                    <a:lumMod val="85000"/>
                  </a:schemeClr>
                </a:solidFill>
                <a:latin typeface="+mn-lt"/>
                <a:cs typeface="+mn-cs"/>
              </a:rPr>
              <a:t>El financiamiento del desarrollo: movilización eficiente del ahorro interno y manejo de la cuenta capital</a:t>
            </a:r>
          </a:p>
          <a:p>
            <a:pPr marL="514350" indent="-514350" algn="just" fontAlgn="auto">
              <a:spcBef>
                <a:spcPts val="1200"/>
              </a:spcBef>
              <a:spcAft>
                <a:spcPts val="0"/>
              </a:spcAft>
              <a:buClr>
                <a:schemeClr val="accent3"/>
              </a:buClr>
              <a:buFont typeface="+mj-lt"/>
              <a:buAutoNum type="romanUcPeriod"/>
              <a:defRPr/>
            </a:pPr>
            <a:r>
              <a:rPr lang="es-AR" sz="2400" dirty="0">
                <a:solidFill>
                  <a:schemeClr val="bg1">
                    <a:lumMod val="85000"/>
                  </a:schemeClr>
                </a:solidFill>
                <a:latin typeface="+mn-lt"/>
                <a:cs typeface="+mn-cs"/>
              </a:rPr>
              <a:t>Reflexiones finales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1 Título"/>
          <p:cNvSpPr>
            <a:spLocks noGrp="1"/>
          </p:cNvSpPr>
          <p:nvPr>
            <p:ph type="title"/>
          </p:nvPr>
        </p:nvSpPr>
        <p:spPr>
          <a:xfrm>
            <a:off x="0" y="628650"/>
            <a:ext cx="8143875" cy="642938"/>
          </a:xfrm>
        </p:spPr>
        <p:txBody>
          <a:bodyPr/>
          <a:lstStyle/>
          <a:p>
            <a:pPr eaLnBrk="1" hangingPunct="1"/>
            <a:r>
              <a:rPr lang="es-AR" sz="3200" b="1" smtClean="0"/>
              <a:t>La Crisis Financiera Internacional, consecuencia del nuevo orden financiero</a:t>
            </a:r>
            <a:r>
              <a:rPr lang="es-AR" sz="3600" b="1" smtClean="0"/>
              <a:t/>
            </a:r>
            <a:br>
              <a:rPr lang="es-AR" sz="3600" b="1" smtClean="0"/>
            </a:br>
            <a:r>
              <a:rPr lang="es-AR" sz="1800" smtClean="0"/>
              <a:t>Disrupción de mercados de activos, impactos patrimoniales, ruptura del crédito e inédito “financial stress”</a:t>
            </a:r>
          </a:p>
        </p:txBody>
      </p:sp>
      <p:sp>
        <p:nvSpPr>
          <p:cNvPr id="30722" name="2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F051DE9F-4558-4F73-9E29-B4F3B0A8531C}" type="slidenum">
              <a:rPr lang="es-AR">
                <a:cs typeface="Arial" charset="0"/>
              </a:rPr>
              <a:pPr fontAlgn="base">
                <a:spcBef>
                  <a:spcPct val="0"/>
                </a:spcBef>
                <a:spcAft>
                  <a:spcPct val="0"/>
                </a:spcAft>
                <a:defRPr/>
              </a:pPr>
              <a:t>14</a:t>
            </a:fld>
            <a:endParaRPr lang="es-AR">
              <a:cs typeface="Arial" charset="0"/>
            </a:endParaRPr>
          </a:p>
        </p:txBody>
      </p:sp>
      <p:graphicFrame>
        <p:nvGraphicFramePr>
          <p:cNvPr id="6" name="chart00STLFSI"/>
          <p:cNvGraphicFramePr/>
          <p:nvPr/>
        </p:nvGraphicFramePr>
        <p:xfrm>
          <a:off x="9494" y="1561855"/>
          <a:ext cx="4357718" cy="4213718"/>
        </p:xfrm>
        <a:graphic>
          <a:graphicData uri="http://schemas.openxmlformats.org/drawingml/2006/chart">
            <c:chart xmlns:c="http://schemas.openxmlformats.org/drawingml/2006/chart" xmlns:r="http://schemas.openxmlformats.org/officeDocument/2006/relationships" r:id="rId3"/>
          </a:graphicData>
        </a:graphic>
      </p:graphicFrame>
      <p:pic>
        <p:nvPicPr>
          <p:cNvPr id="30724" name="Picture 3"/>
          <p:cNvPicPr>
            <a:picLocks noChangeAspect="1" noChangeArrowheads="1"/>
          </p:cNvPicPr>
          <p:nvPr/>
        </p:nvPicPr>
        <p:blipFill>
          <a:blip r:embed="rId4"/>
          <a:srcRect/>
          <a:stretch>
            <a:fillRect/>
          </a:stretch>
        </p:blipFill>
        <p:spPr bwMode="auto">
          <a:xfrm>
            <a:off x="4500563" y="1916113"/>
            <a:ext cx="4643437" cy="3806825"/>
          </a:xfrm>
          <a:prstGeom prst="rect">
            <a:avLst/>
          </a:prstGeom>
          <a:noFill/>
          <a:ln w="9525">
            <a:noFill/>
            <a:miter lim="800000"/>
            <a:headEnd/>
            <a:tailEnd/>
          </a:ln>
        </p:spPr>
      </p:pic>
      <p:sp>
        <p:nvSpPr>
          <p:cNvPr id="7" name="6 CuadroTexto"/>
          <p:cNvSpPr txBox="1"/>
          <p:nvPr/>
        </p:nvSpPr>
        <p:spPr>
          <a:xfrm>
            <a:off x="142875" y="5929313"/>
            <a:ext cx="8858250" cy="830262"/>
          </a:xfrm>
          <a:prstGeom prst="rect">
            <a:avLst/>
          </a:prstGeom>
        </p:spPr>
        <p:style>
          <a:lnRef idx="3">
            <a:schemeClr val="lt1"/>
          </a:lnRef>
          <a:fillRef idx="1">
            <a:schemeClr val="accent6"/>
          </a:fillRef>
          <a:effectRef idx="1">
            <a:schemeClr val="accent6"/>
          </a:effectRef>
          <a:fontRef idx="minor">
            <a:schemeClr val="lt1"/>
          </a:fontRef>
        </p:style>
        <p:txBody>
          <a:bodyPr>
            <a:spAutoFit/>
          </a:bodyPr>
          <a:lstStyle/>
          <a:p>
            <a:pPr algn="just" fontAlgn="auto">
              <a:spcBef>
                <a:spcPts val="0"/>
              </a:spcBef>
              <a:spcAft>
                <a:spcPts val="0"/>
              </a:spcAft>
              <a:defRPr/>
            </a:pPr>
            <a:r>
              <a:rPr lang="es-AR" sz="1600" dirty="0"/>
              <a:t>La contracción del mercado hipotecario sub-prime en EEUU, ocurrida a lo largo de 2007, derivó en la quiebra de </a:t>
            </a:r>
            <a:r>
              <a:rPr lang="es-AR" sz="1600" dirty="0" err="1"/>
              <a:t>Lehman</a:t>
            </a:r>
            <a:r>
              <a:rPr lang="es-AR" sz="1600" dirty="0"/>
              <a:t> </a:t>
            </a:r>
            <a:r>
              <a:rPr lang="es-AR" sz="1600" dirty="0" err="1"/>
              <a:t>Brothers</a:t>
            </a:r>
            <a:r>
              <a:rPr lang="es-AR" sz="1600" dirty="0"/>
              <a:t> en Septiembre de 2008, desatando una crisis financiera crediticia de una profundidad e intensidad semejante al crack de 1929.</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2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00D65C77-4FDC-415A-84AE-65970DF02F7D}" type="slidenum">
              <a:rPr lang="es-AR">
                <a:cs typeface="Arial" charset="0"/>
              </a:rPr>
              <a:pPr fontAlgn="base">
                <a:spcBef>
                  <a:spcPct val="0"/>
                </a:spcBef>
                <a:spcAft>
                  <a:spcPct val="0"/>
                </a:spcAft>
                <a:defRPr/>
              </a:pPr>
              <a:t>15</a:t>
            </a:fld>
            <a:endParaRPr lang="es-AR">
              <a:cs typeface="Arial" charset="0"/>
            </a:endParaRPr>
          </a:p>
        </p:txBody>
      </p:sp>
      <p:sp>
        <p:nvSpPr>
          <p:cNvPr id="32770" name="1 Título"/>
          <p:cNvSpPr>
            <a:spLocks noGrp="1"/>
          </p:cNvSpPr>
          <p:nvPr>
            <p:ph type="title"/>
          </p:nvPr>
        </p:nvSpPr>
        <p:spPr>
          <a:xfrm>
            <a:off x="0" y="260350"/>
            <a:ext cx="8229600" cy="785813"/>
          </a:xfrm>
        </p:spPr>
        <p:txBody>
          <a:bodyPr/>
          <a:lstStyle/>
          <a:p>
            <a:pPr eaLnBrk="1" hangingPunct="1"/>
            <a:r>
              <a:rPr lang="es-AR" sz="3200" b="1" smtClean="0"/>
              <a:t>La Crisis Financiera Internacional – </a:t>
            </a:r>
            <a:r>
              <a:rPr lang="es-AR" sz="2400" b="1" smtClean="0"/>
              <a:t>Mecanismos de propagación mortales</a:t>
            </a:r>
            <a:r>
              <a:rPr lang="es-AR" sz="3200" smtClean="0"/>
              <a:t> </a:t>
            </a:r>
          </a:p>
        </p:txBody>
      </p:sp>
      <p:pic>
        <p:nvPicPr>
          <p:cNvPr id="32771" name="Picture 2"/>
          <p:cNvPicPr>
            <a:picLocks noChangeAspect="1" noChangeArrowheads="1"/>
          </p:cNvPicPr>
          <p:nvPr/>
        </p:nvPicPr>
        <p:blipFill>
          <a:blip r:embed="rId2"/>
          <a:srcRect/>
          <a:stretch>
            <a:fillRect/>
          </a:stretch>
        </p:blipFill>
        <p:spPr bwMode="auto">
          <a:xfrm>
            <a:off x="468313" y="1196975"/>
            <a:ext cx="4111625" cy="2743200"/>
          </a:xfrm>
          <a:prstGeom prst="rect">
            <a:avLst/>
          </a:prstGeom>
          <a:noFill/>
          <a:ln w="9525">
            <a:noFill/>
            <a:miter lim="800000"/>
            <a:headEnd/>
            <a:tailEnd/>
          </a:ln>
        </p:spPr>
      </p:pic>
      <p:pic>
        <p:nvPicPr>
          <p:cNvPr id="32772" name="Picture 2"/>
          <p:cNvPicPr>
            <a:picLocks noChangeAspect="1" noChangeArrowheads="1"/>
          </p:cNvPicPr>
          <p:nvPr/>
        </p:nvPicPr>
        <p:blipFill>
          <a:blip r:embed="rId3"/>
          <a:srcRect/>
          <a:stretch>
            <a:fillRect/>
          </a:stretch>
        </p:blipFill>
        <p:spPr bwMode="auto">
          <a:xfrm>
            <a:off x="500063" y="4000500"/>
            <a:ext cx="4111625" cy="2743200"/>
          </a:xfrm>
          <a:prstGeom prst="rect">
            <a:avLst/>
          </a:prstGeom>
          <a:noFill/>
          <a:ln w="9525">
            <a:noFill/>
            <a:miter lim="800000"/>
            <a:headEnd/>
            <a:tailEnd/>
          </a:ln>
        </p:spPr>
      </p:pic>
      <p:sp>
        <p:nvSpPr>
          <p:cNvPr id="32773" name="AutoShape 2" descr="http://www.voxeu.org/sites/default/files/image/eo%20fig%201.JPG"/>
          <p:cNvSpPr>
            <a:spLocks noChangeAspect="1" noChangeArrowheads="1"/>
          </p:cNvSpPr>
          <p:nvPr/>
        </p:nvSpPr>
        <p:spPr bwMode="auto">
          <a:xfrm>
            <a:off x="155575" y="-1355725"/>
            <a:ext cx="3343275" cy="2838450"/>
          </a:xfrm>
          <a:prstGeom prst="rect">
            <a:avLst/>
          </a:prstGeom>
          <a:noFill/>
          <a:ln w="9525">
            <a:noFill/>
            <a:miter lim="800000"/>
            <a:headEnd/>
            <a:tailEnd/>
          </a:ln>
        </p:spPr>
        <p:txBody>
          <a:bodyPr/>
          <a:lstStyle/>
          <a:p>
            <a:endParaRPr lang="es-ES">
              <a:latin typeface="Georgia" pitchFamily="18" charset="0"/>
            </a:endParaRPr>
          </a:p>
        </p:txBody>
      </p:sp>
      <p:pic>
        <p:nvPicPr>
          <p:cNvPr id="32774" name="Picture 4" descr="http://www.voxeu.org/sites/default/files/image/eo%20fig%201.JPG"/>
          <p:cNvPicPr>
            <a:picLocks noChangeAspect="1" noChangeArrowheads="1"/>
          </p:cNvPicPr>
          <p:nvPr/>
        </p:nvPicPr>
        <p:blipFill>
          <a:blip r:embed="rId4"/>
          <a:srcRect/>
          <a:stretch>
            <a:fillRect/>
          </a:stretch>
        </p:blipFill>
        <p:spPr bwMode="auto">
          <a:xfrm>
            <a:off x="5143500" y="1466850"/>
            <a:ext cx="3214688" cy="2728913"/>
          </a:xfrm>
          <a:prstGeom prst="rect">
            <a:avLst/>
          </a:prstGeom>
          <a:noFill/>
          <a:ln w="9525">
            <a:noFill/>
            <a:miter lim="800000"/>
            <a:headEnd/>
            <a:tailEnd/>
          </a:ln>
        </p:spPr>
      </p:pic>
      <p:sp>
        <p:nvSpPr>
          <p:cNvPr id="9" name="8 CuadroTexto"/>
          <p:cNvSpPr txBox="1"/>
          <p:nvPr/>
        </p:nvSpPr>
        <p:spPr>
          <a:xfrm>
            <a:off x="5500688" y="1109663"/>
            <a:ext cx="2571750" cy="430212"/>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s-AR" sz="1100" b="1" dirty="0"/>
              <a:t>Producción Industrial Mundial</a:t>
            </a:r>
          </a:p>
          <a:p>
            <a:pPr algn="ctr" fontAlgn="auto">
              <a:spcBef>
                <a:spcPts val="0"/>
              </a:spcBef>
              <a:spcAft>
                <a:spcPts val="0"/>
              </a:spcAft>
              <a:defRPr/>
            </a:pPr>
            <a:r>
              <a:rPr lang="es-AR" sz="1100" dirty="0"/>
              <a:t> 1929 vs 2008</a:t>
            </a:r>
          </a:p>
        </p:txBody>
      </p:sp>
      <p:sp>
        <p:nvSpPr>
          <p:cNvPr id="10" name="9 CuadroTexto"/>
          <p:cNvSpPr txBox="1"/>
          <p:nvPr/>
        </p:nvSpPr>
        <p:spPr>
          <a:xfrm>
            <a:off x="4786313" y="4149725"/>
            <a:ext cx="4214812" cy="2463800"/>
          </a:xfrm>
          <a:prstGeom prst="rect">
            <a:avLst/>
          </a:prstGeom>
        </p:spPr>
        <p:style>
          <a:lnRef idx="3">
            <a:schemeClr val="lt1"/>
          </a:lnRef>
          <a:fillRef idx="1">
            <a:schemeClr val="accent6"/>
          </a:fillRef>
          <a:effectRef idx="1">
            <a:schemeClr val="accent6"/>
          </a:effectRef>
          <a:fontRef idx="minor">
            <a:schemeClr val="lt1"/>
          </a:fontRef>
        </p:style>
        <p:txBody>
          <a:bodyPr>
            <a:spAutoFit/>
          </a:bodyPr>
          <a:lstStyle/>
          <a:p>
            <a:pPr algn="just">
              <a:defRPr/>
            </a:pPr>
            <a:r>
              <a:rPr lang="es-AR" sz="1400" b="1">
                <a:solidFill>
                  <a:srgbClr val="FFFFFF"/>
                </a:solidFill>
                <a:cs typeface="Arial" charset="0"/>
              </a:rPr>
              <a:t>La contracción del crédito y la destrucción de riqueza financiera indujeron una </a:t>
            </a:r>
            <a:r>
              <a:rPr lang="es-AR" sz="1400" b="1" u="sng">
                <a:solidFill>
                  <a:srgbClr val="FFFFFF"/>
                </a:solidFill>
                <a:cs typeface="Arial" charset="0"/>
              </a:rPr>
              <a:t>fuerte retracción de la demanda agregada y</a:t>
            </a:r>
            <a:r>
              <a:rPr lang="es-AR" sz="1400" b="1">
                <a:solidFill>
                  <a:srgbClr val="FFFFFF"/>
                </a:solidFill>
                <a:cs typeface="Arial" charset="0"/>
              </a:rPr>
              <a:t> </a:t>
            </a:r>
            <a:r>
              <a:rPr lang="es-AR" sz="1400" b="1" u="sng">
                <a:solidFill>
                  <a:srgbClr val="FFFFFF"/>
                </a:solidFill>
                <a:cs typeface="Arial" charset="0"/>
              </a:rPr>
              <a:t>de la producción</a:t>
            </a:r>
            <a:r>
              <a:rPr lang="es-AR" sz="1400" b="1">
                <a:solidFill>
                  <a:srgbClr val="FFFFFF"/>
                </a:solidFill>
                <a:cs typeface="Arial" charset="0"/>
              </a:rPr>
              <a:t>. Los países emergentes en general se vieron menos afectados y se recuperaron a mayor velocidad.</a:t>
            </a:r>
          </a:p>
          <a:p>
            <a:pPr algn="just">
              <a:defRPr/>
            </a:pPr>
            <a:endParaRPr lang="es-AR" sz="1400" b="1">
              <a:solidFill>
                <a:srgbClr val="FFFFFF"/>
              </a:solidFill>
              <a:cs typeface="Arial" charset="0"/>
            </a:endParaRPr>
          </a:p>
          <a:p>
            <a:pPr algn="just">
              <a:defRPr/>
            </a:pPr>
            <a:r>
              <a:rPr lang="es-AR" sz="1400" b="1" u="sng">
                <a:solidFill>
                  <a:srgbClr val="FFFFFF"/>
                </a:solidFill>
                <a:cs typeface="Arial" charset="0"/>
              </a:rPr>
              <a:t>La respuesta de la política fiscal y monetaria coordinada a nivel global implicó la reversión de una dinámica que parecía casi idéntica a la Gran Depresión</a:t>
            </a:r>
            <a:r>
              <a:rPr lang="es-AR" sz="1400" b="1">
                <a:solidFill>
                  <a:srgbClr val="FFFFFF"/>
                </a:solidFill>
                <a:cs typeface="Arial" charset="0"/>
              </a:rPr>
              <a: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2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37B7992D-C51E-4A6F-A4E9-625D7F6BC463}" type="slidenum">
              <a:rPr lang="es-AR">
                <a:cs typeface="Arial" charset="0"/>
              </a:rPr>
              <a:pPr fontAlgn="base">
                <a:spcBef>
                  <a:spcPct val="0"/>
                </a:spcBef>
                <a:spcAft>
                  <a:spcPct val="0"/>
                </a:spcAft>
                <a:defRPr/>
              </a:pPr>
              <a:t>16</a:t>
            </a:fld>
            <a:endParaRPr lang="es-AR">
              <a:cs typeface="Arial" charset="0"/>
            </a:endParaRPr>
          </a:p>
        </p:txBody>
      </p:sp>
      <p:sp>
        <p:nvSpPr>
          <p:cNvPr id="33794" name="1 Título"/>
          <p:cNvSpPr>
            <a:spLocks noGrp="1"/>
          </p:cNvSpPr>
          <p:nvPr>
            <p:ph type="title"/>
          </p:nvPr>
        </p:nvSpPr>
        <p:spPr>
          <a:xfrm>
            <a:off x="0" y="428625"/>
            <a:ext cx="8229600" cy="785813"/>
          </a:xfrm>
        </p:spPr>
        <p:txBody>
          <a:bodyPr/>
          <a:lstStyle/>
          <a:p>
            <a:pPr eaLnBrk="1" hangingPunct="1"/>
            <a:r>
              <a:rPr lang="es-AR" sz="3200" b="1" smtClean="0"/>
              <a:t>La Crisis Financiera Internacional</a:t>
            </a:r>
          </a:p>
        </p:txBody>
      </p:sp>
      <p:sp>
        <p:nvSpPr>
          <p:cNvPr id="6" name="5 CuadroTexto"/>
          <p:cNvSpPr txBox="1"/>
          <p:nvPr/>
        </p:nvSpPr>
        <p:spPr>
          <a:xfrm>
            <a:off x="428625" y="1214438"/>
            <a:ext cx="8143875" cy="646112"/>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fontAlgn="auto">
              <a:spcBef>
                <a:spcPts val="0"/>
              </a:spcBef>
              <a:spcAft>
                <a:spcPts val="0"/>
              </a:spcAft>
              <a:defRPr/>
            </a:pPr>
            <a:r>
              <a:rPr lang="es-AR" dirty="0"/>
              <a:t>La base de la crisis fue una burbuja inmobiliaria en el mercado de USA y en Europeos que comenzó a desinflarse en 2007 con la crisis sub-prime….</a:t>
            </a:r>
          </a:p>
        </p:txBody>
      </p:sp>
      <p:graphicFrame>
        <p:nvGraphicFramePr>
          <p:cNvPr id="7" name="1 Gráfico"/>
          <p:cNvGraphicFramePr>
            <a:graphicFrameLocks/>
          </p:cNvGraphicFramePr>
          <p:nvPr/>
        </p:nvGraphicFramePr>
        <p:xfrm>
          <a:off x="857224" y="2000240"/>
          <a:ext cx="7429552" cy="4286260"/>
        </p:xfrm>
        <a:graphic>
          <a:graphicData uri="http://schemas.openxmlformats.org/drawingml/2006/chart">
            <c:chart xmlns:c="http://schemas.openxmlformats.org/drawingml/2006/chart" xmlns:r="http://schemas.openxmlformats.org/officeDocument/2006/relationships" r:id="rId2"/>
          </a:graphicData>
        </a:graphic>
      </p:graphicFrame>
      <p:sp>
        <p:nvSpPr>
          <p:cNvPr id="8" name="7 Elipse"/>
          <p:cNvSpPr/>
          <p:nvPr/>
        </p:nvSpPr>
        <p:spPr>
          <a:xfrm>
            <a:off x="5786438" y="2928938"/>
            <a:ext cx="1714500" cy="2571750"/>
          </a:xfrm>
          <a:prstGeom prst="ellipse">
            <a:avLst/>
          </a:prstGeom>
          <a:noFill/>
          <a:ln>
            <a:solidFill>
              <a:schemeClr val="accent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33798" name="8 CuadroTexto"/>
          <p:cNvSpPr txBox="1">
            <a:spLocks noChangeArrowheads="1"/>
          </p:cNvSpPr>
          <p:nvPr/>
        </p:nvSpPr>
        <p:spPr bwMode="auto">
          <a:xfrm>
            <a:off x="1000125" y="6357938"/>
            <a:ext cx="3786188" cy="277812"/>
          </a:xfrm>
          <a:prstGeom prst="rect">
            <a:avLst/>
          </a:prstGeom>
          <a:noFill/>
          <a:ln w="9525">
            <a:noFill/>
            <a:miter lim="800000"/>
            <a:headEnd/>
            <a:tailEnd/>
          </a:ln>
        </p:spPr>
        <p:txBody>
          <a:bodyPr>
            <a:spAutoFit/>
          </a:bodyPr>
          <a:lstStyle/>
          <a:p>
            <a:r>
              <a:rPr lang="es-AR" sz="1200">
                <a:latin typeface="Georgia" pitchFamily="18" charset="0"/>
              </a:rPr>
              <a:t>Fuente: elaboración propia en base a Shiller (2005)</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2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6A9AA2D1-5BFC-46FF-8026-659F2A627B44}" type="slidenum">
              <a:rPr lang="es-AR">
                <a:cs typeface="Arial" charset="0"/>
              </a:rPr>
              <a:pPr fontAlgn="base">
                <a:spcBef>
                  <a:spcPct val="0"/>
                </a:spcBef>
                <a:spcAft>
                  <a:spcPct val="0"/>
                </a:spcAft>
                <a:defRPr/>
              </a:pPr>
              <a:t>17</a:t>
            </a:fld>
            <a:endParaRPr lang="es-AR">
              <a:cs typeface="Arial" charset="0"/>
            </a:endParaRPr>
          </a:p>
        </p:txBody>
      </p:sp>
      <p:sp>
        <p:nvSpPr>
          <p:cNvPr id="5" name="1 Título"/>
          <p:cNvSpPr txBox="1">
            <a:spLocks/>
          </p:cNvSpPr>
          <p:nvPr/>
        </p:nvSpPr>
        <p:spPr>
          <a:xfrm>
            <a:off x="0" y="492125"/>
            <a:ext cx="8229600" cy="785813"/>
          </a:xfrm>
          <a:prstGeom prst="rect">
            <a:avLst/>
          </a:prstGeom>
        </p:spPr>
        <p:txBody>
          <a:bodyPr anchor="ctr">
            <a:normAutofit/>
          </a:bodyPr>
          <a:lstStyle/>
          <a:p>
            <a:pPr fontAlgn="auto">
              <a:spcAft>
                <a:spcPts val="0"/>
              </a:spcAft>
              <a:defRPr/>
            </a:pPr>
            <a:r>
              <a:rPr lang="es-AR" sz="3200" dirty="0">
                <a:solidFill>
                  <a:schemeClr val="tx2"/>
                </a:solidFill>
                <a:latin typeface="+mj-lt"/>
                <a:ea typeface="+mj-ea"/>
                <a:cs typeface="+mj-cs"/>
              </a:rPr>
              <a:t>La Crisis Financiera Internacional</a:t>
            </a:r>
          </a:p>
        </p:txBody>
      </p:sp>
      <p:pic>
        <p:nvPicPr>
          <p:cNvPr id="34819" name="Picture 4" descr="http://www.rba.gov.au/speeches/2010/images/sp-dg-150610-graph2.gif"/>
          <p:cNvPicPr>
            <a:picLocks noChangeAspect="1" noChangeArrowheads="1"/>
          </p:cNvPicPr>
          <p:nvPr/>
        </p:nvPicPr>
        <p:blipFill>
          <a:blip r:embed="rId2"/>
          <a:srcRect/>
          <a:stretch>
            <a:fillRect/>
          </a:stretch>
        </p:blipFill>
        <p:spPr bwMode="auto">
          <a:xfrm>
            <a:off x="357188" y="2143125"/>
            <a:ext cx="5314950" cy="4429125"/>
          </a:xfrm>
          <a:prstGeom prst="rect">
            <a:avLst/>
          </a:prstGeom>
          <a:noFill/>
          <a:ln w="9525">
            <a:noFill/>
            <a:miter lim="800000"/>
            <a:headEnd/>
            <a:tailEnd/>
          </a:ln>
        </p:spPr>
      </p:pic>
      <p:sp>
        <p:nvSpPr>
          <p:cNvPr id="7" name="6 CuadroTexto"/>
          <p:cNvSpPr txBox="1"/>
          <p:nvPr/>
        </p:nvSpPr>
        <p:spPr>
          <a:xfrm>
            <a:off x="285750" y="1181100"/>
            <a:ext cx="8501063" cy="1209675"/>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algn="just"/>
            <a:r>
              <a:rPr lang="es-AR">
                <a:solidFill>
                  <a:srgbClr val="000000"/>
                </a:solidFill>
                <a:cs typeface="Arial" charset="0"/>
              </a:rPr>
              <a:t>…, burbuja sustentada sobre la base de un </a:t>
            </a:r>
            <a:r>
              <a:rPr lang="es-AR" b="1" i="1">
                <a:solidFill>
                  <a:srgbClr val="000000"/>
                </a:solidFill>
                <a:cs typeface="Arial" charset="0"/>
              </a:rPr>
              <a:t>creciente endeudamiento de las familias y la generación de activos defectuosos,</a:t>
            </a:r>
            <a:r>
              <a:rPr lang="es-AR">
                <a:solidFill>
                  <a:srgbClr val="000000"/>
                </a:solidFill>
                <a:cs typeface="Arial" charset="0"/>
              </a:rPr>
              <a:t> en el marco de un proceso de fuerte </a:t>
            </a:r>
            <a:r>
              <a:rPr lang="es-AR" b="1" i="1">
                <a:solidFill>
                  <a:srgbClr val="000000"/>
                </a:solidFill>
                <a:cs typeface="Arial" charset="0"/>
              </a:rPr>
              <a:t>desregulación financiera (cómplice)</a:t>
            </a:r>
            <a:r>
              <a:rPr lang="es-AR">
                <a:solidFill>
                  <a:srgbClr val="000000"/>
                </a:solidFill>
                <a:cs typeface="Arial" charset="0"/>
              </a:rPr>
              <a:t> y caída de los estándares crediticios (falla en la supervisión). </a:t>
            </a:r>
          </a:p>
        </p:txBody>
      </p:sp>
      <p:pic>
        <p:nvPicPr>
          <p:cNvPr id="34821" name="Picture 1"/>
          <p:cNvPicPr>
            <a:picLocks noChangeAspect="1" noChangeArrowheads="1"/>
          </p:cNvPicPr>
          <p:nvPr/>
        </p:nvPicPr>
        <p:blipFill>
          <a:blip r:embed="rId3"/>
          <a:srcRect/>
          <a:stretch>
            <a:fillRect/>
          </a:stretch>
        </p:blipFill>
        <p:spPr bwMode="auto">
          <a:xfrm>
            <a:off x="5973763" y="2357438"/>
            <a:ext cx="3027362" cy="4314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2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936DC8D3-D2C2-4284-94E5-032F0CB691E6}" type="slidenum">
              <a:rPr lang="es-AR">
                <a:cs typeface="Arial" charset="0"/>
              </a:rPr>
              <a:pPr fontAlgn="base">
                <a:spcBef>
                  <a:spcPct val="0"/>
                </a:spcBef>
                <a:spcAft>
                  <a:spcPct val="0"/>
                </a:spcAft>
                <a:defRPr/>
              </a:pPr>
              <a:t>18</a:t>
            </a:fld>
            <a:endParaRPr lang="es-AR">
              <a:cs typeface="Arial" charset="0"/>
            </a:endParaRPr>
          </a:p>
        </p:txBody>
      </p:sp>
      <p:sp>
        <p:nvSpPr>
          <p:cNvPr id="4" name="1 Título"/>
          <p:cNvSpPr txBox="1">
            <a:spLocks/>
          </p:cNvSpPr>
          <p:nvPr/>
        </p:nvSpPr>
        <p:spPr>
          <a:xfrm>
            <a:off x="0" y="466725"/>
            <a:ext cx="8229600" cy="1069975"/>
          </a:xfrm>
          <a:prstGeom prst="rect">
            <a:avLst/>
          </a:prstGeom>
        </p:spPr>
        <p:txBody>
          <a:bodyPr anchor="ctr"/>
          <a:lstStyle/>
          <a:p>
            <a:pPr fontAlgn="auto">
              <a:spcAft>
                <a:spcPts val="0"/>
              </a:spcAft>
              <a:defRPr/>
            </a:pPr>
            <a:r>
              <a:rPr lang="es-AR" sz="2800" dirty="0">
                <a:solidFill>
                  <a:schemeClr val="tx2"/>
                </a:solidFill>
                <a:latin typeface="+mj-lt"/>
                <a:ea typeface="+mj-ea"/>
                <a:cs typeface="+mj-cs"/>
              </a:rPr>
              <a:t>Causas de la Crisis 2008-2009 y conexión con las tendencias globales post-</a:t>
            </a:r>
            <a:r>
              <a:rPr lang="es-AR" sz="2800" dirty="0" err="1">
                <a:solidFill>
                  <a:schemeClr val="tx2"/>
                </a:solidFill>
                <a:latin typeface="+mj-lt"/>
                <a:ea typeface="+mj-ea"/>
                <a:cs typeface="+mj-cs"/>
              </a:rPr>
              <a:t>Bretton</a:t>
            </a:r>
            <a:r>
              <a:rPr lang="es-AR" sz="2800" dirty="0">
                <a:solidFill>
                  <a:schemeClr val="tx2"/>
                </a:solidFill>
                <a:latin typeface="+mj-lt"/>
                <a:ea typeface="+mj-ea"/>
                <a:cs typeface="+mj-cs"/>
              </a:rPr>
              <a:t> Woods</a:t>
            </a:r>
          </a:p>
        </p:txBody>
      </p:sp>
      <p:sp>
        <p:nvSpPr>
          <p:cNvPr id="35843" name="76 CuadroTexto"/>
          <p:cNvSpPr txBox="1">
            <a:spLocks noChangeArrowheads="1"/>
          </p:cNvSpPr>
          <p:nvPr/>
        </p:nvSpPr>
        <p:spPr bwMode="auto">
          <a:xfrm>
            <a:off x="214313" y="6510338"/>
            <a:ext cx="3714750" cy="276225"/>
          </a:xfrm>
          <a:prstGeom prst="rect">
            <a:avLst/>
          </a:prstGeom>
          <a:noFill/>
          <a:ln w="9525">
            <a:noFill/>
            <a:miter lim="800000"/>
            <a:headEnd/>
            <a:tailEnd/>
          </a:ln>
        </p:spPr>
        <p:txBody>
          <a:bodyPr>
            <a:spAutoFit/>
          </a:bodyPr>
          <a:lstStyle/>
          <a:p>
            <a:r>
              <a:rPr lang="es-AR" sz="1200">
                <a:latin typeface="Georgia" pitchFamily="18" charset="0"/>
              </a:rPr>
              <a:t>Fuente: Stockhammer (2012) y  elaboración propia</a:t>
            </a:r>
          </a:p>
        </p:txBody>
      </p:sp>
      <p:grpSp>
        <p:nvGrpSpPr>
          <p:cNvPr id="35844" name="38 Grupo"/>
          <p:cNvGrpSpPr>
            <a:grpSpLocks/>
          </p:cNvGrpSpPr>
          <p:nvPr/>
        </p:nvGrpSpPr>
        <p:grpSpPr bwMode="auto">
          <a:xfrm>
            <a:off x="827088" y="2060575"/>
            <a:ext cx="7429500" cy="4357688"/>
            <a:chOff x="1000100" y="1857364"/>
            <a:chExt cx="7858180" cy="4643470"/>
          </a:xfrm>
        </p:grpSpPr>
        <p:sp>
          <p:nvSpPr>
            <p:cNvPr id="5" name="4 CuadroTexto"/>
            <p:cNvSpPr txBox="1"/>
            <p:nvPr/>
          </p:nvSpPr>
          <p:spPr>
            <a:xfrm>
              <a:off x="3500277" y="2752226"/>
              <a:ext cx="1213989" cy="47703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lgn="ctr" fontAlgn="auto">
                <a:spcBef>
                  <a:spcPts val="0"/>
                </a:spcBef>
                <a:spcAft>
                  <a:spcPts val="0"/>
                </a:spcAft>
                <a:defRPr/>
              </a:pPr>
              <a:r>
                <a:rPr lang="es-AR" sz="1100" dirty="0"/>
                <a:t>1. Desigualdad Creciente</a:t>
              </a:r>
            </a:p>
          </p:txBody>
        </p:sp>
        <p:sp>
          <p:nvSpPr>
            <p:cNvPr id="6" name="5 CuadroTexto"/>
            <p:cNvSpPr txBox="1"/>
            <p:nvPr/>
          </p:nvSpPr>
          <p:spPr>
            <a:xfrm>
              <a:off x="1713716" y="4858280"/>
              <a:ext cx="1358391" cy="47703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lgn="ctr" fontAlgn="auto">
                <a:spcBef>
                  <a:spcPts val="0"/>
                </a:spcBef>
                <a:spcAft>
                  <a:spcPts val="0"/>
                </a:spcAft>
                <a:defRPr/>
              </a:pPr>
              <a:r>
                <a:rPr lang="es-AR" sz="1100" dirty="0"/>
                <a:t>2. Desregulación financiera</a:t>
              </a:r>
            </a:p>
          </p:txBody>
        </p:sp>
        <p:sp>
          <p:nvSpPr>
            <p:cNvPr id="7" name="6 CuadroTexto"/>
            <p:cNvSpPr txBox="1"/>
            <p:nvPr/>
          </p:nvSpPr>
          <p:spPr>
            <a:xfrm>
              <a:off x="1570993" y="2786058"/>
              <a:ext cx="1501114" cy="477034"/>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s-AR" sz="1100" dirty="0"/>
                <a:t>Estancamiento salarios reales</a:t>
              </a:r>
            </a:p>
          </p:txBody>
        </p:sp>
        <p:sp>
          <p:nvSpPr>
            <p:cNvPr id="8" name="7 CuadroTexto"/>
            <p:cNvSpPr txBox="1"/>
            <p:nvPr/>
          </p:nvSpPr>
          <p:spPr>
            <a:xfrm>
              <a:off x="1000100" y="1857364"/>
              <a:ext cx="1143465" cy="656345"/>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s-AR" sz="1100" dirty="0"/>
                <a:t>Desregulación Mercado de Trabajo</a:t>
              </a:r>
            </a:p>
          </p:txBody>
        </p:sp>
        <p:sp>
          <p:nvSpPr>
            <p:cNvPr id="9" name="8 CuadroTexto"/>
            <p:cNvSpPr txBox="1"/>
            <p:nvPr/>
          </p:nvSpPr>
          <p:spPr>
            <a:xfrm>
              <a:off x="1142823" y="3643704"/>
              <a:ext cx="1714360" cy="656345"/>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s-AR" sz="1100" dirty="0"/>
                <a:t>Apertura económica y transnacionalización de la producción</a:t>
              </a:r>
            </a:p>
          </p:txBody>
        </p:sp>
        <p:cxnSp>
          <p:nvCxnSpPr>
            <p:cNvPr id="11" name="10 Conector recto de flecha"/>
            <p:cNvCxnSpPr>
              <a:stCxn id="8" idx="3"/>
              <a:endCxn id="7" idx="0"/>
            </p:cNvCxnSpPr>
            <p:nvPr/>
          </p:nvCxnSpPr>
          <p:spPr>
            <a:xfrm>
              <a:off x="2143565" y="2180462"/>
              <a:ext cx="177984" cy="6055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a:stCxn id="9" idx="0"/>
              <a:endCxn id="7" idx="2"/>
            </p:cNvCxnSpPr>
            <p:nvPr/>
          </p:nvCxnSpPr>
          <p:spPr>
            <a:xfrm rot="5400000" flipH="1" flipV="1">
              <a:off x="1963277" y="3285433"/>
              <a:ext cx="395837" cy="32070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24 Conector recto de flecha"/>
            <p:cNvCxnSpPr>
              <a:stCxn id="7" idx="3"/>
              <a:endCxn id="5" idx="1"/>
            </p:cNvCxnSpPr>
            <p:nvPr/>
          </p:nvCxnSpPr>
          <p:spPr>
            <a:xfrm flipV="1">
              <a:off x="3072107" y="2983976"/>
              <a:ext cx="428170" cy="3214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28 CuadroTexto"/>
            <p:cNvSpPr txBox="1"/>
            <p:nvPr/>
          </p:nvSpPr>
          <p:spPr>
            <a:xfrm>
              <a:off x="3715201" y="3763809"/>
              <a:ext cx="1642158" cy="656345"/>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s-AR" sz="1100" dirty="0"/>
                <a:t>Endeudamiento creciente de las familias</a:t>
              </a:r>
            </a:p>
          </p:txBody>
        </p:sp>
        <p:cxnSp>
          <p:nvCxnSpPr>
            <p:cNvPr id="30" name="29 Conector recto de flecha"/>
            <p:cNvCxnSpPr>
              <a:stCxn id="5" idx="2"/>
              <a:endCxn id="29" idx="0"/>
            </p:cNvCxnSpPr>
            <p:nvPr/>
          </p:nvCxnSpPr>
          <p:spPr>
            <a:xfrm rot="16200000" flipH="1">
              <a:off x="4047309" y="3274836"/>
              <a:ext cx="549774" cy="42817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32 Conector recto de flecha"/>
            <p:cNvCxnSpPr>
              <a:stCxn id="6" idx="0"/>
              <a:endCxn id="29" idx="2"/>
            </p:cNvCxnSpPr>
            <p:nvPr/>
          </p:nvCxnSpPr>
          <p:spPr>
            <a:xfrm rot="5400000" flipH="1" flipV="1">
              <a:off x="3240878" y="3562878"/>
              <a:ext cx="448276" cy="21425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36 CuadroTexto"/>
            <p:cNvSpPr txBox="1"/>
            <p:nvPr/>
          </p:nvSpPr>
          <p:spPr>
            <a:xfrm>
              <a:off x="4000648" y="4812607"/>
              <a:ext cx="1642158" cy="835655"/>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s-AR" sz="1100" dirty="0"/>
                <a:t>Burbujas en los mercados de activos financieros e inmobiliarios</a:t>
              </a:r>
            </a:p>
          </p:txBody>
        </p:sp>
        <p:cxnSp>
          <p:nvCxnSpPr>
            <p:cNvPr id="38" name="37 Conector recto de flecha"/>
            <p:cNvCxnSpPr>
              <a:stCxn id="29" idx="2"/>
              <a:endCxn id="37" idx="0"/>
            </p:cNvCxnSpPr>
            <p:nvPr/>
          </p:nvCxnSpPr>
          <p:spPr>
            <a:xfrm rot="16200000" flipH="1">
              <a:off x="4477703" y="4468582"/>
              <a:ext cx="402603" cy="28544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40 Conector recto de flecha"/>
            <p:cNvCxnSpPr>
              <a:stCxn id="6" idx="3"/>
              <a:endCxn id="37" idx="1"/>
            </p:cNvCxnSpPr>
            <p:nvPr/>
          </p:nvCxnSpPr>
          <p:spPr>
            <a:xfrm>
              <a:off x="3072107" y="5088339"/>
              <a:ext cx="928541" cy="1404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45 Conector recto de flecha"/>
            <p:cNvCxnSpPr>
              <a:stCxn id="5" idx="3"/>
              <a:endCxn id="50" idx="1"/>
            </p:cNvCxnSpPr>
            <p:nvPr/>
          </p:nvCxnSpPr>
          <p:spPr>
            <a:xfrm flipV="1">
              <a:off x="4714265" y="2287033"/>
              <a:ext cx="1858761" cy="69694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0" name="49 CuadroTexto"/>
            <p:cNvSpPr txBox="1"/>
            <p:nvPr/>
          </p:nvSpPr>
          <p:spPr>
            <a:xfrm>
              <a:off x="6573027" y="2150013"/>
              <a:ext cx="2070329" cy="29772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lgn="ctr" fontAlgn="auto">
                <a:spcBef>
                  <a:spcPts val="0"/>
                </a:spcBef>
                <a:spcAft>
                  <a:spcPts val="0"/>
                </a:spcAft>
                <a:defRPr/>
              </a:pPr>
              <a:r>
                <a:rPr lang="es-AR" sz="1100" dirty="0"/>
                <a:t>Demanda interna estancada</a:t>
              </a:r>
            </a:p>
          </p:txBody>
        </p:sp>
        <p:cxnSp>
          <p:nvCxnSpPr>
            <p:cNvPr id="53" name="52 Conector recto de flecha"/>
            <p:cNvCxnSpPr>
              <a:stCxn id="50" idx="2"/>
              <a:endCxn id="54" idx="0"/>
            </p:cNvCxnSpPr>
            <p:nvPr/>
          </p:nvCxnSpPr>
          <p:spPr>
            <a:xfrm rot="5400000">
              <a:off x="6766297" y="2445720"/>
              <a:ext cx="861030" cy="82107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4" name="53 CuadroTexto"/>
            <p:cNvSpPr txBox="1"/>
            <p:nvPr/>
          </p:nvSpPr>
          <p:spPr>
            <a:xfrm>
              <a:off x="6215379" y="3286775"/>
              <a:ext cx="1143465" cy="835655"/>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s-AR" sz="1100" dirty="0"/>
                <a:t>Crecimiento “</a:t>
              </a:r>
              <a:r>
                <a:rPr lang="es-AR" sz="1100" dirty="0" err="1"/>
                <a:t>debt-led</a:t>
              </a:r>
              <a:r>
                <a:rPr lang="es-AR" sz="1100" dirty="0"/>
                <a:t>”</a:t>
              </a:r>
            </a:p>
            <a:p>
              <a:pPr algn="ctr" fontAlgn="auto">
                <a:spcBef>
                  <a:spcPts val="0"/>
                </a:spcBef>
                <a:spcAft>
                  <a:spcPts val="0"/>
                </a:spcAft>
                <a:defRPr/>
              </a:pPr>
              <a:r>
                <a:rPr lang="es-AR" sz="1100" dirty="0"/>
                <a:t>Países avanzados</a:t>
              </a:r>
            </a:p>
          </p:txBody>
        </p:sp>
        <p:sp>
          <p:nvSpPr>
            <p:cNvPr id="57" name="56 CuadroTexto"/>
            <p:cNvSpPr txBox="1"/>
            <p:nvPr/>
          </p:nvSpPr>
          <p:spPr>
            <a:xfrm>
              <a:off x="7644291" y="3286775"/>
              <a:ext cx="1141787" cy="835655"/>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s-AR" sz="1100" dirty="0"/>
                <a:t>Crecimiento “</a:t>
              </a:r>
              <a:r>
                <a:rPr lang="es-AR" sz="1100" dirty="0" err="1"/>
                <a:t>export-led</a:t>
              </a:r>
              <a:r>
                <a:rPr lang="es-AR" sz="1100" dirty="0"/>
                <a:t>”</a:t>
              </a:r>
            </a:p>
            <a:p>
              <a:pPr algn="ctr" fontAlgn="auto">
                <a:spcBef>
                  <a:spcPts val="0"/>
                </a:spcBef>
                <a:spcAft>
                  <a:spcPts val="0"/>
                </a:spcAft>
                <a:defRPr/>
              </a:pPr>
              <a:r>
                <a:rPr lang="es-AR" sz="1100" dirty="0"/>
                <a:t>Países emergentes</a:t>
              </a:r>
            </a:p>
          </p:txBody>
        </p:sp>
        <p:cxnSp>
          <p:nvCxnSpPr>
            <p:cNvPr id="58" name="57 Conector recto de flecha"/>
            <p:cNvCxnSpPr>
              <a:stCxn id="50" idx="2"/>
              <a:endCxn id="57" idx="0"/>
            </p:cNvCxnSpPr>
            <p:nvPr/>
          </p:nvCxnSpPr>
          <p:spPr>
            <a:xfrm rot="16200000" flipH="1">
              <a:off x="7480754" y="2552343"/>
              <a:ext cx="861030" cy="6078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2" name="51 CuadroTexto"/>
            <p:cNvSpPr txBox="1"/>
            <p:nvPr/>
          </p:nvSpPr>
          <p:spPr>
            <a:xfrm>
              <a:off x="6573027" y="2652421"/>
              <a:ext cx="2070329" cy="297723"/>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s-AR" sz="1100" dirty="0"/>
                <a:t>2 modelos de crecimiento</a:t>
              </a:r>
            </a:p>
          </p:txBody>
        </p:sp>
        <p:sp>
          <p:nvSpPr>
            <p:cNvPr id="61" name="60 Flecha a la derecha con muesca"/>
            <p:cNvSpPr>
              <a:spLocks noChangeArrowheads="1"/>
            </p:cNvSpPr>
            <p:nvPr/>
          </p:nvSpPr>
          <p:spPr bwMode="auto">
            <a:xfrm rot="5400000">
              <a:off x="6572546" y="4223882"/>
              <a:ext cx="356930" cy="214925"/>
            </a:xfrm>
            <a:prstGeom prst="notchedRightArrow">
              <a:avLst>
                <a:gd name="adj1" fmla="val 50000"/>
                <a:gd name="adj2" fmla="val 49998"/>
              </a:avLst>
            </a:prstGeom>
            <a:solidFill>
              <a:schemeClr val="accent1"/>
            </a:solidFill>
            <a:ln w="19050" algn="ctr">
              <a:solidFill>
                <a:srgbClr val="3B3B64"/>
              </a:solidFill>
              <a:miter lim="800000"/>
              <a:headEnd/>
              <a:tailEnd/>
            </a:ln>
          </p:spPr>
          <p:txBody>
            <a:bodyPr rot="10800000" vert="eaVert" anchor="ctr"/>
            <a:lstStyle/>
            <a:p>
              <a:pPr algn="ctr" fontAlgn="auto">
                <a:spcBef>
                  <a:spcPts val="0"/>
                </a:spcBef>
                <a:spcAft>
                  <a:spcPts val="0"/>
                </a:spcAft>
                <a:defRPr/>
              </a:pPr>
              <a:endParaRPr lang="es-AR" sz="1600">
                <a:solidFill>
                  <a:schemeClr val="lt1"/>
                </a:solidFill>
                <a:latin typeface="+mn-lt"/>
                <a:cs typeface="+mn-cs"/>
              </a:endParaRPr>
            </a:p>
          </p:txBody>
        </p:sp>
        <p:sp>
          <p:nvSpPr>
            <p:cNvPr id="62" name="61 Flecha a la derecha con muesca"/>
            <p:cNvSpPr>
              <a:spLocks noChangeArrowheads="1"/>
            </p:cNvSpPr>
            <p:nvPr/>
          </p:nvSpPr>
          <p:spPr bwMode="auto">
            <a:xfrm rot="5400000">
              <a:off x="8072821" y="4224722"/>
              <a:ext cx="356930" cy="213245"/>
            </a:xfrm>
            <a:prstGeom prst="notchedRightArrow">
              <a:avLst>
                <a:gd name="adj1" fmla="val 50000"/>
                <a:gd name="adj2" fmla="val 49997"/>
              </a:avLst>
            </a:prstGeom>
            <a:solidFill>
              <a:schemeClr val="accent1"/>
            </a:solidFill>
            <a:ln w="19050" algn="ctr">
              <a:solidFill>
                <a:srgbClr val="3B3B64"/>
              </a:solidFill>
              <a:miter lim="800000"/>
              <a:headEnd/>
              <a:tailEnd/>
            </a:ln>
          </p:spPr>
          <p:txBody>
            <a:bodyPr rot="10800000" vert="eaVert" anchor="ctr"/>
            <a:lstStyle/>
            <a:p>
              <a:pPr algn="ctr" fontAlgn="auto">
                <a:spcBef>
                  <a:spcPts val="0"/>
                </a:spcBef>
                <a:spcAft>
                  <a:spcPts val="0"/>
                </a:spcAft>
                <a:defRPr/>
              </a:pPr>
              <a:endParaRPr lang="es-AR" sz="1600">
                <a:solidFill>
                  <a:schemeClr val="lt1"/>
                </a:solidFill>
                <a:latin typeface="+mn-lt"/>
                <a:cs typeface="+mn-cs"/>
              </a:endParaRPr>
            </a:p>
          </p:txBody>
        </p:sp>
        <p:sp>
          <p:nvSpPr>
            <p:cNvPr id="63" name="62 Rectángulo"/>
            <p:cNvSpPr/>
            <p:nvPr/>
          </p:nvSpPr>
          <p:spPr>
            <a:xfrm>
              <a:off x="6215379" y="4572399"/>
              <a:ext cx="1213988" cy="3569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AR" sz="1100" dirty="0"/>
                <a:t>Déficit de Cta. Corriente</a:t>
              </a:r>
            </a:p>
          </p:txBody>
        </p:sp>
        <p:sp>
          <p:nvSpPr>
            <p:cNvPr id="64" name="63 Rectángulo"/>
            <p:cNvSpPr/>
            <p:nvPr/>
          </p:nvSpPr>
          <p:spPr>
            <a:xfrm>
              <a:off x="6215379" y="4939477"/>
              <a:ext cx="1213988" cy="35693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AR" sz="1100" dirty="0">
                  <a:solidFill>
                    <a:schemeClr val="accent3"/>
                  </a:solidFill>
                </a:rPr>
                <a:t>Entrada de capitales</a:t>
              </a:r>
            </a:p>
          </p:txBody>
        </p:sp>
        <p:sp>
          <p:nvSpPr>
            <p:cNvPr id="65" name="64 Rectángulo"/>
            <p:cNvSpPr/>
            <p:nvPr/>
          </p:nvSpPr>
          <p:spPr>
            <a:xfrm>
              <a:off x="7644291" y="4572399"/>
              <a:ext cx="1213989" cy="3569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AR" sz="1100" dirty="0"/>
                <a:t>Superávit Cta. Corriente</a:t>
              </a:r>
            </a:p>
          </p:txBody>
        </p:sp>
        <p:sp>
          <p:nvSpPr>
            <p:cNvPr id="66" name="65 Rectángulo"/>
            <p:cNvSpPr/>
            <p:nvPr/>
          </p:nvSpPr>
          <p:spPr>
            <a:xfrm>
              <a:off x="7644291" y="4939477"/>
              <a:ext cx="1213989" cy="35693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AR" sz="1100" dirty="0">
                  <a:solidFill>
                    <a:schemeClr val="accent3"/>
                  </a:solidFill>
                </a:rPr>
                <a:t>Salida de capitales</a:t>
              </a:r>
            </a:p>
          </p:txBody>
        </p:sp>
        <p:cxnSp>
          <p:nvCxnSpPr>
            <p:cNvPr id="67" name="66 Conector recto de flecha"/>
            <p:cNvCxnSpPr>
              <a:stCxn id="64" idx="1"/>
              <a:endCxn id="37" idx="3"/>
            </p:cNvCxnSpPr>
            <p:nvPr/>
          </p:nvCxnSpPr>
          <p:spPr>
            <a:xfrm rot="10800000" flipV="1">
              <a:off x="5642806" y="5117097"/>
              <a:ext cx="572573" cy="11164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69 Conector recto de flecha"/>
            <p:cNvCxnSpPr>
              <a:stCxn id="29" idx="3"/>
              <a:endCxn id="54" idx="1"/>
            </p:cNvCxnSpPr>
            <p:nvPr/>
          </p:nvCxnSpPr>
          <p:spPr>
            <a:xfrm flipV="1">
              <a:off x="5357360" y="3701219"/>
              <a:ext cx="858020" cy="3856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0" name="79 Rectángulo"/>
            <p:cNvSpPr/>
            <p:nvPr/>
          </p:nvSpPr>
          <p:spPr>
            <a:xfrm>
              <a:off x="3785724" y="5929070"/>
              <a:ext cx="2072007" cy="5717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AR" sz="1100" dirty="0"/>
                <a:t>Expansión de activos financieros  - </a:t>
              </a:r>
              <a:r>
                <a:rPr lang="es-AR" sz="1100" dirty="0" err="1"/>
                <a:t>Financial</a:t>
              </a:r>
              <a:r>
                <a:rPr lang="es-AR" sz="1100" dirty="0"/>
                <a:t> </a:t>
              </a:r>
              <a:r>
                <a:rPr lang="es-AR" sz="1100" dirty="0" err="1"/>
                <a:t>Deepening</a:t>
              </a:r>
              <a:r>
                <a:rPr lang="es-AR" sz="1100" dirty="0"/>
                <a:t> no sustentable</a:t>
              </a:r>
            </a:p>
          </p:txBody>
        </p:sp>
        <p:cxnSp>
          <p:nvCxnSpPr>
            <p:cNvPr id="81" name="80 Conector recto de flecha"/>
            <p:cNvCxnSpPr>
              <a:stCxn id="6" idx="2"/>
              <a:endCxn id="80" idx="1"/>
            </p:cNvCxnSpPr>
            <p:nvPr/>
          </p:nvCxnSpPr>
          <p:spPr>
            <a:xfrm rot="16200000" flipH="1">
              <a:off x="2642307" y="5071535"/>
              <a:ext cx="894861" cy="13919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8" name="87 Conector recto de flecha"/>
            <p:cNvCxnSpPr>
              <a:stCxn id="37" idx="2"/>
              <a:endCxn id="80" idx="0"/>
            </p:cNvCxnSpPr>
            <p:nvPr/>
          </p:nvCxnSpPr>
          <p:spPr>
            <a:xfrm rot="5400000">
              <a:off x="4679626" y="5786981"/>
              <a:ext cx="285882" cy="167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40" name="39 CuadroTexto"/>
          <p:cNvSpPr txBox="1"/>
          <p:nvPr/>
        </p:nvSpPr>
        <p:spPr>
          <a:xfrm>
            <a:off x="250825" y="1341438"/>
            <a:ext cx="8429625" cy="536575"/>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r>
              <a:rPr lang="es-AR" sz="1400" b="1">
                <a:solidFill>
                  <a:srgbClr val="000000"/>
                </a:solidFill>
                <a:cs typeface="Arial" charset="0"/>
              </a:rPr>
              <a:t>La supremacía financiera se aprovechó de la economía real, superó la capacidad regulatoria y contó con una perversa complicidad de las políticas públicas.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1 Título"/>
          <p:cNvSpPr>
            <a:spLocks noGrp="1"/>
          </p:cNvSpPr>
          <p:nvPr>
            <p:ph type="title"/>
          </p:nvPr>
        </p:nvSpPr>
        <p:spPr>
          <a:xfrm>
            <a:off x="142875" y="642938"/>
            <a:ext cx="8229600" cy="500062"/>
          </a:xfrm>
        </p:spPr>
        <p:txBody>
          <a:bodyPr/>
          <a:lstStyle/>
          <a:p>
            <a:pPr eaLnBrk="1" hangingPunct="1"/>
            <a:r>
              <a:rPr lang="es-AR" sz="3600" b="1" smtClean="0"/>
              <a:t>Crisis Periferia Europea – 2010/12</a:t>
            </a:r>
          </a:p>
        </p:txBody>
      </p:sp>
      <p:sp>
        <p:nvSpPr>
          <p:cNvPr id="46082" name="2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A336CBE5-D88D-414B-9289-35DC05EA8AB5}" type="slidenum">
              <a:rPr lang="es-AR">
                <a:cs typeface="Arial" charset="0"/>
              </a:rPr>
              <a:pPr fontAlgn="base">
                <a:spcBef>
                  <a:spcPct val="0"/>
                </a:spcBef>
                <a:spcAft>
                  <a:spcPct val="0"/>
                </a:spcAft>
                <a:defRPr/>
              </a:pPr>
              <a:t>19</a:t>
            </a:fld>
            <a:endParaRPr lang="es-AR">
              <a:cs typeface="Arial" charset="0"/>
            </a:endParaRPr>
          </a:p>
        </p:txBody>
      </p:sp>
      <p:pic>
        <p:nvPicPr>
          <p:cNvPr id="36867" name="Picture 2"/>
          <p:cNvPicPr>
            <a:picLocks noChangeAspect="1" noChangeArrowheads="1"/>
          </p:cNvPicPr>
          <p:nvPr/>
        </p:nvPicPr>
        <p:blipFill>
          <a:blip r:embed="rId3"/>
          <a:srcRect/>
          <a:stretch>
            <a:fillRect/>
          </a:stretch>
        </p:blipFill>
        <p:spPr bwMode="auto">
          <a:xfrm>
            <a:off x="4643438" y="2371725"/>
            <a:ext cx="4267200" cy="3200400"/>
          </a:xfrm>
          <a:prstGeom prst="rect">
            <a:avLst/>
          </a:prstGeom>
          <a:noFill/>
          <a:ln w="9525">
            <a:noFill/>
            <a:miter lim="800000"/>
            <a:headEnd/>
            <a:tailEnd/>
          </a:ln>
        </p:spPr>
      </p:pic>
      <p:pic>
        <p:nvPicPr>
          <p:cNvPr id="36868" name="Picture 3"/>
          <p:cNvPicPr>
            <a:picLocks noChangeAspect="1" noChangeArrowheads="1"/>
          </p:cNvPicPr>
          <p:nvPr/>
        </p:nvPicPr>
        <p:blipFill>
          <a:blip r:embed="rId4"/>
          <a:srcRect/>
          <a:stretch>
            <a:fillRect/>
          </a:stretch>
        </p:blipFill>
        <p:spPr bwMode="auto">
          <a:xfrm>
            <a:off x="142875" y="1428750"/>
            <a:ext cx="4243388" cy="3200400"/>
          </a:xfrm>
          <a:prstGeom prst="rect">
            <a:avLst/>
          </a:prstGeom>
          <a:noFill/>
          <a:ln w="9525">
            <a:noFill/>
            <a:miter lim="800000"/>
            <a:headEnd/>
            <a:tailEnd/>
          </a:ln>
        </p:spPr>
      </p:pic>
      <p:sp>
        <p:nvSpPr>
          <p:cNvPr id="6" name="5 CuadroTexto"/>
          <p:cNvSpPr txBox="1"/>
          <p:nvPr/>
        </p:nvSpPr>
        <p:spPr>
          <a:xfrm>
            <a:off x="4929188" y="1262063"/>
            <a:ext cx="3571875" cy="536575"/>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a:defRPr/>
            </a:pPr>
            <a:r>
              <a:rPr lang="es-AR" sz="1400" b="1" u="sng">
                <a:solidFill>
                  <a:srgbClr val="000000"/>
                </a:solidFill>
                <a:cs typeface="Arial" charset="0"/>
              </a:rPr>
              <a:t>Desequilibrios externos y de competitividad al interior de la UE</a:t>
            </a:r>
          </a:p>
        </p:txBody>
      </p:sp>
      <p:sp>
        <p:nvSpPr>
          <p:cNvPr id="7" name="6 CuadroTexto"/>
          <p:cNvSpPr txBox="1"/>
          <p:nvPr/>
        </p:nvSpPr>
        <p:spPr>
          <a:xfrm>
            <a:off x="5148263" y="5683250"/>
            <a:ext cx="3643312" cy="117475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a:defRPr/>
            </a:pPr>
            <a:r>
              <a:rPr lang="es-AR" sz="1400" b="1">
                <a:solidFill>
                  <a:srgbClr val="000000"/>
                </a:solidFill>
                <a:cs typeface="Arial" charset="0"/>
              </a:rPr>
              <a:t>Una </a:t>
            </a:r>
            <a:r>
              <a:rPr lang="es-AR" sz="1400" b="1" u="sng">
                <a:solidFill>
                  <a:srgbClr val="000000"/>
                </a:solidFill>
                <a:cs typeface="Arial" charset="0"/>
              </a:rPr>
              <a:t>réplica de los desbalances globales </a:t>
            </a:r>
            <a:r>
              <a:rPr lang="es-AR" sz="1400" b="1">
                <a:solidFill>
                  <a:srgbClr val="000000"/>
                </a:solidFill>
                <a:cs typeface="Arial" charset="0"/>
              </a:rPr>
              <a:t>(deficits de cta corriente financiados con entrada permanente de capitales), pero adentro de la Eurozona.</a:t>
            </a:r>
          </a:p>
        </p:txBody>
      </p:sp>
      <p:sp>
        <p:nvSpPr>
          <p:cNvPr id="8" name="7 Rectángulo"/>
          <p:cNvSpPr/>
          <p:nvPr/>
        </p:nvSpPr>
        <p:spPr>
          <a:xfrm>
            <a:off x="142875" y="4714875"/>
            <a:ext cx="4429125" cy="1387475"/>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just">
              <a:spcBef>
                <a:spcPct val="50000"/>
              </a:spcBef>
              <a:defRPr/>
            </a:pPr>
            <a:r>
              <a:rPr lang="es-AR" sz="1400" b="1">
                <a:solidFill>
                  <a:srgbClr val="000000"/>
                </a:solidFill>
                <a:cs typeface="Arial" charset="0"/>
              </a:rPr>
              <a:t>La introducción del </a:t>
            </a:r>
            <a:r>
              <a:rPr lang="es-AR" sz="1400" b="1">
                <a:solidFill>
                  <a:srgbClr val="0D0D0D"/>
                </a:solidFill>
                <a:cs typeface="Arial" charset="0"/>
              </a:rPr>
              <a:t>Euro implicó una pérdida de autonomía sobre  la política monetaria, quitando una herramienta importante para la eventual corrección de </a:t>
            </a:r>
            <a:r>
              <a:rPr lang="es-AR" sz="1400" b="1" u="sng">
                <a:solidFill>
                  <a:srgbClr val="0D0D0D"/>
                </a:solidFill>
                <a:cs typeface="Arial" charset="0"/>
              </a:rPr>
              <a:t>pérdidas de competitividad asimétricas</a:t>
            </a:r>
            <a:r>
              <a:rPr lang="es-AR" sz="1400" b="1">
                <a:solidFill>
                  <a:srgbClr val="0D0D0D"/>
                </a:solidFill>
                <a:cs typeface="Arial" charset="0"/>
              </a:rPr>
              <a:t>, como se observa en los CLU.</a:t>
            </a:r>
          </a:p>
        </p:txBody>
      </p:sp>
      <p:sp>
        <p:nvSpPr>
          <p:cNvPr id="9" name="8 Flecha izquierda"/>
          <p:cNvSpPr/>
          <p:nvPr/>
        </p:nvSpPr>
        <p:spPr>
          <a:xfrm>
            <a:off x="4286250" y="1428750"/>
            <a:ext cx="428625" cy="28575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10" name="9 Flecha izquierda"/>
          <p:cNvSpPr/>
          <p:nvPr/>
        </p:nvSpPr>
        <p:spPr>
          <a:xfrm rot="16200000">
            <a:off x="6429375" y="1928813"/>
            <a:ext cx="428625" cy="28575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500063" y="1214438"/>
            <a:ext cx="8215312" cy="5286375"/>
          </a:xfrm>
        </p:spPr>
        <p:txBody>
          <a:bodyPr>
            <a:normAutofit lnSpcReduction="10000"/>
          </a:bodyPr>
          <a:lstStyle/>
          <a:p>
            <a:pPr marL="514350" indent="-514350" algn="just" eaLnBrk="1" fontAlgn="auto" hangingPunct="1">
              <a:spcBef>
                <a:spcPts val="1200"/>
              </a:spcBef>
              <a:spcAft>
                <a:spcPts val="0"/>
              </a:spcAft>
              <a:buClr>
                <a:schemeClr val="accent3"/>
              </a:buClr>
              <a:buFont typeface="+mj-lt"/>
              <a:buAutoNum type="romanUcPeriod"/>
              <a:defRPr/>
            </a:pPr>
            <a:endParaRPr lang="es-AR" sz="2400" dirty="0" smtClean="0"/>
          </a:p>
          <a:p>
            <a:pPr marL="514350" indent="-514350" algn="just" eaLnBrk="1" fontAlgn="auto" hangingPunct="1">
              <a:spcBef>
                <a:spcPts val="1200"/>
              </a:spcBef>
              <a:spcAft>
                <a:spcPts val="0"/>
              </a:spcAft>
              <a:buClr>
                <a:schemeClr val="accent3"/>
              </a:buClr>
              <a:buFont typeface="+mj-lt"/>
              <a:buAutoNum type="romanUcPeriod"/>
              <a:defRPr/>
            </a:pPr>
            <a:r>
              <a:rPr lang="es-AR" sz="2400" dirty="0" smtClean="0"/>
              <a:t>Cambios  en la configuración financiera internacional en los últimos 30 años</a:t>
            </a:r>
          </a:p>
          <a:p>
            <a:pPr marL="514350" indent="-514350" algn="just" eaLnBrk="1" fontAlgn="auto" hangingPunct="1">
              <a:spcBef>
                <a:spcPts val="1200"/>
              </a:spcBef>
              <a:spcAft>
                <a:spcPts val="0"/>
              </a:spcAft>
              <a:buClr>
                <a:schemeClr val="accent3"/>
              </a:buClr>
              <a:buFont typeface="+mj-lt"/>
              <a:buAutoNum type="romanUcPeriod"/>
              <a:defRPr/>
            </a:pPr>
            <a:r>
              <a:rPr lang="es-AR" sz="2400" dirty="0" smtClean="0"/>
              <a:t>La Crisis Financiera Internacional, las respuestas de política, la coyuntura actual y los desafíos para los mercados emergentes</a:t>
            </a:r>
          </a:p>
          <a:p>
            <a:pPr marL="514350" indent="-514350" algn="just" eaLnBrk="1" fontAlgn="auto" hangingPunct="1">
              <a:spcBef>
                <a:spcPts val="1200"/>
              </a:spcBef>
              <a:spcAft>
                <a:spcPts val="0"/>
              </a:spcAft>
              <a:buClr>
                <a:schemeClr val="accent3"/>
              </a:buClr>
              <a:buFont typeface="+mj-lt"/>
              <a:buAutoNum type="romanUcPeriod"/>
              <a:defRPr/>
            </a:pPr>
            <a:r>
              <a:rPr lang="es-AR" sz="2400" dirty="0" smtClean="0"/>
              <a:t>Desempeño de la región en los últimos 15 años y perspectivas hacia delante</a:t>
            </a:r>
          </a:p>
          <a:p>
            <a:pPr marL="514350" indent="-514350" algn="just" eaLnBrk="1" fontAlgn="auto" hangingPunct="1">
              <a:spcBef>
                <a:spcPts val="1200"/>
              </a:spcBef>
              <a:spcAft>
                <a:spcPts val="0"/>
              </a:spcAft>
              <a:buClr>
                <a:schemeClr val="accent3"/>
              </a:buClr>
              <a:buFont typeface="+mj-lt"/>
              <a:buAutoNum type="romanUcPeriod"/>
              <a:defRPr/>
            </a:pPr>
            <a:r>
              <a:rPr lang="es-AR" sz="2400" dirty="0" smtClean="0"/>
              <a:t>Agenda pendiente: hora del desarrollo</a:t>
            </a:r>
          </a:p>
          <a:p>
            <a:pPr marL="514350" indent="-514350" algn="just" eaLnBrk="1" fontAlgn="auto" hangingPunct="1">
              <a:spcBef>
                <a:spcPts val="1200"/>
              </a:spcBef>
              <a:spcAft>
                <a:spcPts val="0"/>
              </a:spcAft>
              <a:buClr>
                <a:schemeClr val="accent3"/>
              </a:buClr>
              <a:buFont typeface="+mj-lt"/>
              <a:buAutoNum type="romanUcPeriod"/>
              <a:defRPr/>
            </a:pPr>
            <a:r>
              <a:rPr lang="es-AR" sz="2400" dirty="0" smtClean="0"/>
              <a:t>El financiamiento del desarrollo: movilización eficiente del ahorro interno y manejo de la cuenta capital</a:t>
            </a:r>
          </a:p>
          <a:p>
            <a:pPr marL="514350" indent="-514350" algn="just" eaLnBrk="1" fontAlgn="auto" hangingPunct="1">
              <a:spcBef>
                <a:spcPts val="1200"/>
              </a:spcBef>
              <a:spcAft>
                <a:spcPts val="0"/>
              </a:spcAft>
              <a:buClr>
                <a:schemeClr val="accent3"/>
              </a:buClr>
              <a:buFont typeface="+mj-lt"/>
              <a:buAutoNum type="romanUcPeriod"/>
              <a:defRPr/>
            </a:pPr>
            <a:r>
              <a:rPr lang="es-AR" sz="2400" dirty="0" smtClean="0"/>
              <a:t>Reflexiones finales</a:t>
            </a:r>
          </a:p>
        </p:txBody>
      </p:sp>
      <p:sp>
        <p:nvSpPr>
          <p:cNvPr id="5" name="3 Título"/>
          <p:cNvSpPr>
            <a:spLocks noGrp="1"/>
          </p:cNvSpPr>
          <p:nvPr>
            <p:ph type="title"/>
          </p:nvPr>
        </p:nvSpPr>
        <p:spPr>
          <a:xfrm>
            <a:off x="428625" y="785813"/>
            <a:ext cx="5143500" cy="571500"/>
          </a:xfrm>
        </p:spPr>
        <p:style>
          <a:lnRef idx="3">
            <a:schemeClr val="lt1"/>
          </a:lnRef>
          <a:fillRef idx="1">
            <a:schemeClr val="accent6"/>
          </a:fillRef>
          <a:effectRef idx="1">
            <a:schemeClr val="accent6"/>
          </a:effectRef>
          <a:fontRef idx="minor">
            <a:schemeClr val="lt1"/>
          </a:fontRef>
        </p:style>
        <p:txBody>
          <a:bodyPr>
            <a:normAutofit/>
          </a:bodyPr>
          <a:lstStyle/>
          <a:p>
            <a:pPr eaLnBrk="1" fontAlgn="auto" hangingPunct="1">
              <a:spcAft>
                <a:spcPts val="0"/>
              </a:spcAft>
              <a:defRPr/>
            </a:pPr>
            <a:r>
              <a:rPr lang="es-AR" sz="2400" dirty="0" smtClean="0"/>
              <a:t>Contenidos de la Presentación</a:t>
            </a:r>
            <a:endParaRPr lang="es-AR" sz="2400" dirty="0"/>
          </a:p>
        </p:txBody>
      </p:sp>
      <p:sp>
        <p:nvSpPr>
          <p:cNvPr id="15363" name="5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EEB65381-2ABF-4EAD-BD79-AEEEF310416A}" type="slidenum">
              <a:rPr lang="es-AR">
                <a:cs typeface="Arial" charset="0"/>
              </a:rPr>
              <a:pPr fontAlgn="base">
                <a:spcBef>
                  <a:spcPct val="0"/>
                </a:spcBef>
                <a:spcAft>
                  <a:spcPct val="0"/>
                </a:spcAft>
                <a:defRPr/>
              </a:pPr>
              <a:t>2</a:t>
            </a:fld>
            <a:endParaRPr lang="es-AR">
              <a:cs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2875" y="642938"/>
            <a:ext cx="8229600" cy="500062"/>
          </a:xfrm>
        </p:spPr>
        <p:txBody>
          <a:bodyPr>
            <a:normAutofit fontScale="90000"/>
          </a:bodyPr>
          <a:lstStyle/>
          <a:p>
            <a:pPr eaLnBrk="1" fontAlgn="auto" hangingPunct="1">
              <a:spcAft>
                <a:spcPts val="0"/>
              </a:spcAft>
              <a:defRPr/>
            </a:pPr>
            <a:r>
              <a:rPr lang="es-AR" dirty="0" smtClean="0"/>
              <a:t>Crisis Periferia Europea – 2010/12</a:t>
            </a:r>
            <a:endParaRPr lang="es-AR" dirty="0"/>
          </a:p>
        </p:txBody>
      </p:sp>
      <p:sp>
        <p:nvSpPr>
          <p:cNvPr id="48130" name="2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B555313C-19FB-4E98-8E88-D5FDF4A91056}" type="slidenum">
              <a:rPr lang="es-AR">
                <a:cs typeface="Arial" charset="0"/>
              </a:rPr>
              <a:pPr fontAlgn="base">
                <a:spcBef>
                  <a:spcPct val="0"/>
                </a:spcBef>
                <a:spcAft>
                  <a:spcPct val="0"/>
                </a:spcAft>
                <a:defRPr/>
              </a:pPr>
              <a:t>20</a:t>
            </a:fld>
            <a:endParaRPr lang="es-AR">
              <a:cs typeface="Arial" charset="0"/>
            </a:endParaRPr>
          </a:p>
        </p:txBody>
      </p:sp>
      <p:sp>
        <p:nvSpPr>
          <p:cNvPr id="21" name="20 Rectángulo"/>
          <p:cNvSpPr/>
          <p:nvPr/>
        </p:nvSpPr>
        <p:spPr>
          <a:xfrm>
            <a:off x="214313" y="1268413"/>
            <a:ext cx="2262187" cy="731837"/>
          </a:xfrm>
          <a:prstGeom prst="rect">
            <a:avLst/>
          </a:prstGeom>
          <a:ln/>
        </p:spPr>
        <p:style>
          <a:lnRef idx="3">
            <a:schemeClr val="lt1"/>
          </a:lnRef>
          <a:fillRef idx="1">
            <a:schemeClr val="accent2"/>
          </a:fillRef>
          <a:effectRef idx="1">
            <a:schemeClr val="accent2"/>
          </a:effectRef>
          <a:fontRef idx="minor">
            <a:schemeClr val="lt1"/>
          </a:fontRef>
        </p:style>
        <p:txBody>
          <a:bodyPr anchor="ctr"/>
          <a:lstStyle/>
          <a:p>
            <a:pPr algn="ctr">
              <a:defRPr/>
            </a:pPr>
            <a:r>
              <a:rPr lang="es-AR" sz="1200" b="1">
                <a:solidFill>
                  <a:schemeClr val="bg1"/>
                </a:solidFill>
                <a:latin typeface="Trebuchet MS" pitchFamily="34" charset="0"/>
                <a:cs typeface="Arial" charset="0"/>
              </a:rPr>
              <a:t>CRISIS FINANCIERA INTERNACIONAL – DINAMICA RETROALIMENTATIVA</a:t>
            </a:r>
          </a:p>
        </p:txBody>
      </p:sp>
      <p:sp>
        <p:nvSpPr>
          <p:cNvPr id="22" name="21 Rectángulo redondeado"/>
          <p:cNvSpPr/>
          <p:nvPr/>
        </p:nvSpPr>
        <p:spPr>
          <a:xfrm>
            <a:off x="2857500" y="1428750"/>
            <a:ext cx="1785938" cy="601663"/>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es-AR" sz="1050" b="1">
                <a:latin typeface="Futura Md BT"/>
              </a:rPr>
              <a:t>Reversión Flujos de Capitales y explosión de Burbujas</a:t>
            </a:r>
            <a:endParaRPr lang="es-AR" sz="1050" b="1" dirty="0">
              <a:latin typeface="Futura Md BT"/>
            </a:endParaRPr>
          </a:p>
        </p:txBody>
      </p:sp>
      <p:cxnSp>
        <p:nvCxnSpPr>
          <p:cNvPr id="23" name="22 Conector recto de flecha"/>
          <p:cNvCxnSpPr>
            <a:stCxn id="21" idx="3"/>
            <a:endCxn id="22" idx="1"/>
          </p:cNvCxnSpPr>
          <p:nvPr/>
        </p:nvCxnSpPr>
        <p:spPr>
          <a:xfrm>
            <a:off x="2492375" y="1635125"/>
            <a:ext cx="355600" cy="9525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4" name="23 Rectángulo redondeado"/>
          <p:cNvSpPr/>
          <p:nvPr/>
        </p:nvSpPr>
        <p:spPr>
          <a:xfrm>
            <a:off x="2857500" y="2347913"/>
            <a:ext cx="1798638" cy="43815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es-AR" sz="1050" b="1" dirty="0">
                <a:latin typeface="Futura Md BT"/>
              </a:rPr>
              <a:t>CRISIS EXTERNA Y DE DEUDA PRIVADA</a:t>
            </a:r>
          </a:p>
        </p:txBody>
      </p:sp>
      <p:cxnSp>
        <p:nvCxnSpPr>
          <p:cNvPr id="25" name="24 Conector recto de flecha"/>
          <p:cNvCxnSpPr>
            <a:stCxn id="22" idx="2"/>
            <a:endCxn id="24" idx="0"/>
          </p:cNvCxnSpPr>
          <p:nvPr/>
        </p:nvCxnSpPr>
        <p:spPr>
          <a:xfrm rot="16200000" flipH="1">
            <a:off x="3594894" y="2185194"/>
            <a:ext cx="317500" cy="793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6" name="25 Rectángulo redondeado"/>
          <p:cNvSpPr/>
          <p:nvPr/>
        </p:nvSpPr>
        <p:spPr>
          <a:xfrm>
            <a:off x="2857500" y="3419475"/>
            <a:ext cx="1785938" cy="43815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es-AR" sz="1050" b="1">
                <a:latin typeface="Futura Md BT"/>
              </a:rPr>
              <a:t>RESCATE Y CRISIS DE DEUDA PUBLICA</a:t>
            </a:r>
            <a:endParaRPr lang="es-AR" sz="1050" b="1" dirty="0">
              <a:latin typeface="Futura Md BT"/>
            </a:endParaRPr>
          </a:p>
        </p:txBody>
      </p:sp>
      <p:sp>
        <p:nvSpPr>
          <p:cNvPr id="27" name="26 Rectángulo redondeado"/>
          <p:cNvSpPr/>
          <p:nvPr/>
        </p:nvSpPr>
        <p:spPr>
          <a:xfrm>
            <a:off x="404813" y="3419475"/>
            <a:ext cx="1666875" cy="43815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es-AR" sz="1050" b="1">
                <a:latin typeface="Futura Md BT"/>
              </a:rPr>
              <a:t>AJUSTE FISCAL</a:t>
            </a:r>
            <a:endParaRPr lang="es-AR" sz="1050" b="1" dirty="0">
              <a:latin typeface="Futura Md BT"/>
            </a:endParaRPr>
          </a:p>
        </p:txBody>
      </p:sp>
      <p:sp>
        <p:nvSpPr>
          <p:cNvPr id="28" name="27 Rectángulo redondeado"/>
          <p:cNvSpPr/>
          <p:nvPr/>
        </p:nvSpPr>
        <p:spPr>
          <a:xfrm>
            <a:off x="428625" y="2357438"/>
            <a:ext cx="1666875" cy="43815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es-AR" sz="1050" b="1">
                <a:latin typeface="Futura Md BT"/>
              </a:rPr>
              <a:t>CAIDA DEMANDA AGREGADA</a:t>
            </a:r>
            <a:endParaRPr lang="es-AR" sz="1050" b="1" dirty="0">
              <a:latin typeface="Futura Md BT"/>
            </a:endParaRPr>
          </a:p>
        </p:txBody>
      </p:sp>
      <p:sp>
        <p:nvSpPr>
          <p:cNvPr id="29" name="28 Flecha abajo"/>
          <p:cNvSpPr/>
          <p:nvPr/>
        </p:nvSpPr>
        <p:spPr>
          <a:xfrm>
            <a:off x="3714750" y="2928938"/>
            <a:ext cx="119063" cy="3825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sz="1200"/>
          </a:p>
        </p:txBody>
      </p:sp>
      <p:sp>
        <p:nvSpPr>
          <p:cNvPr id="30" name="29 Flecha izquierda"/>
          <p:cNvSpPr/>
          <p:nvPr/>
        </p:nvSpPr>
        <p:spPr>
          <a:xfrm>
            <a:off x="2286000" y="3633788"/>
            <a:ext cx="357188" cy="10953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sz="1200"/>
          </a:p>
        </p:txBody>
      </p:sp>
      <p:sp>
        <p:nvSpPr>
          <p:cNvPr id="31" name="30 Flecha arriba"/>
          <p:cNvSpPr/>
          <p:nvPr/>
        </p:nvSpPr>
        <p:spPr>
          <a:xfrm>
            <a:off x="1095375" y="2928938"/>
            <a:ext cx="119063" cy="32861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sz="1200"/>
          </a:p>
        </p:txBody>
      </p:sp>
      <p:sp>
        <p:nvSpPr>
          <p:cNvPr id="32" name="31 Flecha derecha"/>
          <p:cNvSpPr/>
          <p:nvPr/>
        </p:nvSpPr>
        <p:spPr>
          <a:xfrm rot="2476415">
            <a:off x="2228850" y="2997200"/>
            <a:ext cx="596900" cy="1063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sz="1200"/>
          </a:p>
        </p:txBody>
      </p:sp>
      <p:pic>
        <p:nvPicPr>
          <p:cNvPr id="38927" name="Picture 9"/>
          <p:cNvPicPr>
            <a:picLocks noChangeAspect="1" noChangeArrowheads="1"/>
          </p:cNvPicPr>
          <p:nvPr/>
        </p:nvPicPr>
        <p:blipFill>
          <a:blip r:embed="rId3"/>
          <a:srcRect/>
          <a:stretch>
            <a:fillRect/>
          </a:stretch>
        </p:blipFill>
        <p:spPr bwMode="auto">
          <a:xfrm>
            <a:off x="1042988" y="4122738"/>
            <a:ext cx="7215187" cy="2735262"/>
          </a:xfrm>
          <a:prstGeom prst="rect">
            <a:avLst/>
          </a:prstGeom>
          <a:noFill/>
          <a:ln w="9525">
            <a:noFill/>
            <a:miter lim="800000"/>
            <a:headEnd/>
            <a:tailEnd/>
          </a:ln>
        </p:spPr>
      </p:pic>
      <p:pic>
        <p:nvPicPr>
          <p:cNvPr id="38928" name="Picture 2"/>
          <p:cNvPicPr>
            <a:picLocks noChangeAspect="1" noChangeArrowheads="1"/>
          </p:cNvPicPr>
          <p:nvPr/>
        </p:nvPicPr>
        <p:blipFill>
          <a:blip r:embed="rId4"/>
          <a:srcRect/>
          <a:stretch>
            <a:fillRect/>
          </a:stretch>
        </p:blipFill>
        <p:spPr bwMode="auto">
          <a:xfrm>
            <a:off x="4668838" y="1285875"/>
            <a:ext cx="4403725" cy="26527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idx="4294967295"/>
          </p:nvPr>
        </p:nvSpPr>
        <p:spPr>
          <a:xfrm>
            <a:off x="0" y="571500"/>
            <a:ext cx="8915400" cy="714375"/>
          </a:xfrm>
        </p:spPr>
        <p:txBody>
          <a:bodyPr/>
          <a:lstStyle/>
          <a:p>
            <a:pPr eaLnBrk="1" hangingPunct="1"/>
            <a:r>
              <a:rPr lang="es-ES" sz="2200" b="1" smtClean="0"/>
              <a:t>Donde estamos hoy ? </a:t>
            </a:r>
            <a:br>
              <a:rPr lang="es-ES" sz="2200" b="1" smtClean="0"/>
            </a:br>
            <a:r>
              <a:rPr lang="es-ES" sz="2200" b="1" smtClean="0"/>
              <a:t>Breves reflexiones en el ocaso de la crisis financiera internacional</a:t>
            </a:r>
            <a:endParaRPr lang="en-US" sz="2200" b="1" smtClean="0"/>
          </a:p>
        </p:txBody>
      </p:sp>
      <p:sp>
        <p:nvSpPr>
          <p:cNvPr id="40962" name="Rectangle 3"/>
          <p:cNvSpPr>
            <a:spLocks noGrp="1" noChangeArrowheads="1"/>
          </p:cNvSpPr>
          <p:nvPr>
            <p:ph type="body" idx="4294967295"/>
          </p:nvPr>
        </p:nvSpPr>
        <p:spPr>
          <a:xfrm>
            <a:off x="142875" y="1357313"/>
            <a:ext cx="8715375" cy="3857625"/>
          </a:xfrm>
        </p:spPr>
        <p:txBody>
          <a:bodyPr/>
          <a:lstStyle/>
          <a:p>
            <a:pPr eaLnBrk="1" hangingPunct="1">
              <a:lnSpc>
                <a:spcPct val="80000"/>
              </a:lnSpc>
              <a:spcAft>
                <a:spcPts val="300"/>
              </a:spcAft>
              <a:buClr>
                <a:srgbClr val="C00000"/>
              </a:buClr>
              <a:buFont typeface="Wingdings" pitchFamily="2" charset="2"/>
              <a:buChar char="§"/>
            </a:pPr>
            <a:endParaRPr lang="es-ES" sz="1800" smtClean="0"/>
          </a:p>
          <a:p>
            <a:pPr eaLnBrk="1" hangingPunct="1">
              <a:lnSpc>
                <a:spcPct val="80000"/>
              </a:lnSpc>
              <a:spcAft>
                <a:spcPts val="300"/>
              </a:spcAft>
              <a:buClr>
                <a:srgbClr val="C00000"/>
              </a:buClr>
              <a:buFont typeface="Wingdings" pitchFamily="2" charset="2"/>
              <a:buChar char="§"/>
            </a:pPr>
            <a:r>
              <a:rPr lang="es-ES" sz="1800" smtClean="0"/>
              <a:t>Horizonte de </a:t>
            </a:r>
            <a:r>
              <a:rPr lang="es-ES" sz="1800" b="1" i="1" smtClean="0"/>
              <a:t>lento crecimiento para las economías desarrolladas</a:t>
            </a:r>
            <a:r>
              <a:rPr lang="es-ES" sz="1800" u="sng" smtClean="0"/>
              <a:t> </a:t>
            </a:r>
            <a:r>
              <a:rPr lang="es-ES" sz="1800" smtClean="0"/>
              <a:t>en los próximos años (estancamiento secular)</a:t>
            </a:r>
          </a:p>
          <a:p>
            <a:pPr eaLnBrk="1" hangingPunct="1">
              <a:lnSpc>
                <a:spcPct val="80000"/>
              </a:lnSpc>
              <a:spcAft>
                <a:spcPts val="300"/>
              </a:spcAft>
              <a:buClr>
                <a:srgbClr val="C00000"/>
              </a:buClr>
              <a:buFont typeface="Wingdings" pitchFamily="2" charset="2"/>
              <a:buChar char="§"/>
            </a:pPr>
            <a:r>
              <a:rPr lang="es-ES" sz="1800" smtClean="0"/>
              <a:t>Un mundo más </a:t>
            </a:r>
            <a:r>
              <a:rPr lang="es-ES" sz="1800" b="1" i="1" smtClean="0"/>
              <a:t>complicado para los países emergentes</a:t>
            </a:r>
          </a:p>
          <a:p>
            <a:pPr eaLnBrk="1" hangingPunct="1">
              <a:lnSpc>
                <a:spcPct val="80000"/>
              </a:lnSpc>
              <a:spcAft>
                <a:spcPts val="300"/>
              </a:spcAft>
              <a:buClr>
                <a:srgbClr val="C00000"/>
              </a:buClr>
              <a:buFont typeface="Wingdings" pitchFamily="2" charset="2"/>
              <a:buChar char="§"/>
            </a:pPr>
            <a:r>
              <a:rPr lang="es-ES" sz="1800" smtClean="0"/>
              <a:t>Se plantean grandes </a:t>
            </a:r>
            <a:r>
              <a:rPr lang="es-ES" sz="1800" b="1" i="1" smtClean="0"/>
              <a:t>desafíos fiscales y de deuda pública</a:t>
            </a:r>
            <a:r>
              <a:rPr lang="es-ES" sz="1800" smtClean="0"/>
              <a:t> para una gran porción de las economías, con grandes interrogantes en Europea</a:t>
            </a:r>
          </a:p>
          <a:p>
            <a:pPr eaLnBrk="1" hangingPunct="1">
              <a:lnSpc>
                <a:spcPct val="80000"/>
              </a:lnSpc>
              <a:spcAft>
                <a:spcPts val="300"/>
              </a:spcAft>
              <a:buClr>
                <a:srgbClr val="C00000"/>
              </a:buClr>
              <a:buFont typeface="Wingdings" pitchFamily="2" charset="2"/>
              <a:buChar char="§"/>
            </a:pPr>
            <a:r>
              <a:rPr lang="es-ES" sz="1800" smtClean="0"/>
              <a:t>En este marco, persisten importantes </a:t>
            </a:r>
            <a:r>
              <a:rPr lang="es-ES" sz="1800" b="1" i="1" smtClean="0"/>
              <a:t>desequilibrios a nivel global</a:t>
            </a:r>
            <a:r>
              <a:rPr lang="es-ES" sz="1800" smtClean="0"/>
              <a:t> </a:t>
            </a:r>
          </a:p>
          <a:p>
            <a:pPr marL="536575" lvl="1" indent="-268288" eaLnBrk="1" hangingPunct="1">
              <a:lnSpc>
                <a:spcPct val="80000"/>
              </a:lnSpc>
              <a:spcAft>
                <a:spcPts val="300"/>
              </a:spcAft>
              <a:buClr>
                <a:srgbClr val="C00000"/>
              </a:buClr>
              <a:buFont typeface="Wingdings" pitchFamily="2" charset="2"/>
              <a:buChar char="ü"/>
            </a:pPr>
            <a:r>
              <a:rPr lang="es-ES" sz="1600" smtClean="0"/>
              <a:t>Vuelven a crecer los desequilibrios globales en cuenta corriente </a:t>
            </a:r>
          </a:p>
          <a:p>
            <a:pPr marL="536575" lvl="1" indent="-268288" eaLnBrk="1" hangingPunct="1">
              <a:lnSpc>
                <a:spcPct val="80000"/>
              </a:lnSpc>
              <a:spcAft>
                <a:spcPts val="300"/>
              </a:spcAft>
              <a:buClr>
                <a:srgbClr val="C00000"/>
              </a:buClr>
              <a:buFont typeface="Wingdings" pitchFamily="2" charset="2"/>
              <a:buChar char="ü"/>
            </a:pPr>
            <a:r>
              <a:rPr lang="es-ES" sz="1600" smtClean="0"/>
              <a:t>Y existe riesgo de fuertes entradas de capital y apreciación cambiaria en emergentes, especialmente mientras las condiciones de liquidez global se mantengan en los niveles actuales – Capitales volátiles, reversiones súbitas y ajustes macro indeseados.</a:t>
            </a:r>
          </a:p>
          <a:p>
            <a:pPr eaLnBrk="1" hangingPunct="1">
              <a:lnSpc>
                <a:spcPct val="80000"/>
              </a:lnSpc>
              <a:spcAft>
                <a:spcPts val="300"/>
              </a:spcAft>
              <a:buClr>
                <a:srgbClr val="C00000"/>
              </a:buClr>
              <a:buFont typeface="Wingdings" pitchFamily="2" charset="2"/>
              <a:buChar char="§"/>
            </a:pPr>
            <a:r>
              <a:rPr lang="es-ES" sz="1800" smtClean="0"/>
              <a:t>Tras 4 años del inicio de la crisis sub-prime, </a:t>
            </a:r>
            <a:r>
              <a:rPr lang="es-ES" sz="1800" b="1" i="1" smtClean="0"/>
              <a:t>no se consigue restablecer la normalidad financiera</a:t>
            </a:r>
            <a:r>
              <a:rPr lang="es-ES" sz="1800" smtClean="0"/>
              <a:t> mientras se diluye el ímpetu reformista del G20</a:t>
            </a:r>
          </a:p>
          <a:p>
            <a:pPr eaLnBrk="1" hangingPunct="1">
              <a:lnSpc>
                <a:spcPct val="80000"/>
              </a:lnSpc>
              <a:spcAft>
                <a:spcPts val="300"/>
              </a:spcAft>
              <a:buClr>
                <a:srgbClr val="C00000"/>
              </a:buClr>
              <a:buFont typeface="Wingdings" pitchFamily="2" charset="2"/>
              <a:buChar char="§"/>
            </a:pPr>
            <a:r>
              <a:rPr lang="es-ES" sz="1800" smtClean="0"/>
              <a:t>Continúan elevados los </a:t>
            </a:r>
            <a:r>
              <a:rPr lang="es-ES" sz="1800" b="1" i="1" smtClean="0"/>
              <a:t>riesgos financieros</a:t>
            </a:r>
          </a:p>
        </p:txBody>
      </p:sp>
      <p:sp>
        <p:nvSpPr>
          <p:cNvPr id="51203" name="Slide Number Placeholder 5"/>
          <p:cNvSpPr>
            <a:spLocks noGrp="1"/>
          </p:cNvSpPr>
          <p:nvPr>
            <p:ph type="sldNum" sz="quarter" idx="12"/>
          </p:nvPr>
        </p:nvSpPr>
        <p:spPr bwMode="auto">
          <a:xfrm>
            <a:off x="8686800" y="6492875"/>
            <a:ext cx="4572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2B7974C9-1CCD-4A0A-9FB3-BBB21F4299AE}" type="slidenum">
              <a:rPr lang="es-AR">
                <a:cs typeface="Arial" charset="0"/>
              </a:rPr>
              <a:pPr fontAlgn="base">
                <a:spcBef>
                  <a:spcPct val="0"/>
                </a:spcBef>
                <a:spcAft>
                  <a:spcPct val="0"/>
                </a:spcAft>
                <a:defRPr/>
              </a:pPr>
              <a:t>21</a:t>
            </a:fld>
            <a:endParaRPr lang="es-AR">
              <a:cs typeface="Arial" charset="0"/>
            </a:endParaRPr>
          </a:p>
        </p:txBody>
      </p:sp>
      <p:sp>
        <p:nvSpPr>
          <p:cNvPr id="5" name="4 CuadroTexto"/>
          <p:cNvSpPr txBox="1"/>
          <p:nvPr/>
        </p:nvSpPr>
        <p:spPr>
          <a:xfrm>
            <a:off x="285750" y="5286375"/>
            <a:ext cx="6929438" cy="1101725"/>
          </a:xfrm>
          <a:prstGeom prst="rect">
            <a:avLst/>
          </a:prstGeom>
        </p:spPr>
        <p:style>
          <a:lnRef idx="3">
            <a:schemeClr val="lt1"/>
          </a:lnRef>
          <a:fillRef idx="1">
            <a:schemeClr val="accent6"/>
          </a:fillRef>
          <a:effectRef idx="1">
            <a:schemeClr val="accent6"/>
          </a:effectRef>
          <a:fontRef idx="minor">
            <a:schemeClr val="lt1"/>
          </a:fontRef>
        </p:style>
        <p:txBody>
          <a:bodyPr>
            <a:spAutoFit/>
          </a:bodyPr>
          <a:lstStyle/>
          <a:p>
            <a:pPr algn="ctr">
              <a:defRPr/>
            </a:pPr>
            <a:r>
              <a:rPr lang="es-AR" sz="1600">
                <a:solidFill>
                  <a:srgbClr val="FFFFFF"/>
                </a:solidFill>
                <a:cs typeface="Arial" charset="0"/>
              </a:rPr>
              <a:t>Como </a:t>
            </a:r>
            <a:r>
              <a:rPr lang="es-AR" sz="1600" b="1" u="sng">
                <a:solidFill>
                  <a:srgbClr val="FFFFFF"/>
                </a:solidFill>
                <a:cs typeface="Arial" charset="0"/>
              </a:rPr>
              <a:t>lección de la crisis </a:t>
            </a:r>
            <a:r>
              <a:rPr lang="es-AR" sz="1600">
                <a:solidFill>
                  <a:srgbClr val="FFFFFF"/>
                </a:solidFill>
                <a:cs typeface="Arial" charset="0"/>
              </a:rPr>
              <a:t>se desprende la necesidad de </a:t>
            </a:r>
            <a:r>
              <a:rPr lang="es-AR" sz="1600" b="1" i="1">
                <a:solidFill>
                  <a:srgbClr val="FFFFFF"/>
                </a:solidFill>
                <a:cs typeface="Arial" charset="0"/>
              </a:rPr>
              <a:t>regular eficientemente la actividad del sector financiero</a:t>
            </a:r>
            <a:r>
              <a:rPr lang="es-AR" sz="1600">
                <a:solidFill>
                  <a:srgbClr val="FFFFFF"/>
                </a:solidFill>
                <a:cs typeface="Arial" charset="0"/>
              </a:rPr>
              <a:t> para que este se desarrolle de forma funcional al crecimiento sostenido de la economía real. Hay que </a:t>
            </a:r>
            <a:r>
              <a:rPr lang="es-AR" sz="1600" b="1" i="1">
                <a:solidFill>
                  <a:srgbClr val="FFFFFF"/>
                </a:solidFill>
                <a:cs typeface="Arial" charset="0"/>
              </a:rPr>
              <a:t>revisar preceptos macroeconómicos básicos</a:t>
            </a:r>
          </a:p>
        </p:txBody>
      </p:sp>
      <p:sp>
        <p:nvSpPr>
          <p:cNvPr id="6" name="5 Flecha doblada"/>
          <p:cNvSpPr/>
          <p:nvPr/>
        </p:nvSpPr>
        <p:spPr>
          <a:xfrm rot="10800000">
            <a:off x="7286625" y="5072063"/>
            <a:ext cx="785813" cy="785812"/>
          </a:xfrm>
          <a:prstGeom prst="bentArrow">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es-AR" dirty="0">
              <a:solidFill>
                <a:schemeClr val="tx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2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3418BB40-27C8-4299-BFAE-97C21FA2DA91}" type="slidenum">
              <a:rPr lang="es-AR">
                <a:cs typeface="Arial" charset="0"/>
              </a:rPr>
              <a:pPr fontAlgn="base">
                <a:spcBef>
                  <a:spcPct val="0"/>
                </a:spcBef>
                <a:spcAft>
                  <a:spcPct val="0"/>
                </a:spcAft>
                <a:defRPr/>
              </a:pPr>
              <a:t>22</a:t>
            </a:fld>
            <a:endParaRPr lang="es-AR">
              <a:cs typeface="Arial" charset="0"/>
            </a:endParaRPr>
          </a:p>
        </p:txBody>
      </p:sp>
      <p:sp>
        <p:nvSpPr>
          <p:cNvPr id="4" name="2 Marcador de contenido"/>
          <p:cNvSpPr txBox="1">
            <a:spLocks/>
          </p:cNvSpPr>
          <p:nvPr/>
        </p:nvSpPr>
        <p:spPr>
          <a:xfrm>
            <a:off x="500063" y="1214438"/>
            <a:ext cx="8215312" cy="5286375"/>
          </a:xfrm>
          <a:prstGeom prst="rect">
            <a:avLst/>
          </a:prstGeom>
        </p:spPr>
        <p:txBody>
          <a:bodyPr>
            <a:normAutofit lnSpcReduction="10000"/>
          </a:bodyPr>
          <a:lstStyle/>
          <a:p>
            <a:pPr marL="514350" indent="-514350" algn="just" fontAlgn="auto">
              <a:spcBef>
                <a:spcPts val="1200"/>
              </a:spcBef>
              <a:spcAft>
                <a:spcPts val="0"/>
              </a:spcAft>
              <a:buClr>
                <a:schemeClr val="accent3"/>
              </a:buClr>
              <a:buFont typeface="+mj-lt"/>
              <a:buAutoNum type="romanUcPeriod"/>
              <a:defRPr/>
            </a:pPr>
            <a:endParaRPr lang="es-AR" sz="2400" dirty="0">
              <a:latin typeface="+mn-lt"/>
              <a:cs typeface="+mn-cs"/>
            </a:endParaRPr>
          </a:p>
          <a:p>
            <a:pPr marL="514350" indent="-514350" algn="just" fontAlgn="auto">
              <a:spcBef>
                <a:spcPts val="1200"/>
              </a:spcBef>
              <a:spcAft>
                <a:spcPts val="0"/>
              </a:spcAft>
              <a:buClr>
                <a:schemeClr val="accent3"/>
              </a:buClr>
              <a:buFont typeface="+mj-lt"/>
              <a:buAutoNum type="romanUcPeriod"/>
              <a:defRPr/>
            </a:pPr>
            <a:r>
              <a:rPr lang="es-AR" sz="2400" dirty="0">
                <a:solidFill>
                  <a:schemeClr val="bg1">
                    <a:lumMod val="85000"/>
                  </a:schemeClr>
                </a:solidFill>
                <a:latin typeface="+mn-lt"/>
                <a:cs typeface="+mn-cs"/>
              </a:rPr>
              <a:t>Cambios  en la configuración financiera internacional en los últimos 30 años</a:t>
            </a:r>
          </a:p>
          <a:p>
            <a:pPr marL="514350" indent="-514350" algn="just" fontAlgn="auto">
              <a:spcBef>
                <a:spcPts val="1200"/>
              </a:spcBef>
              <a:spcAft>
                <a:spcPts val="0"/>
              </a:spcAft>
              <a:buClr>
                <a:schemeClr val="accent3"/>
              </a:buClr>
              <a:buFont typeface="+mj-lt"/>
              <a:buAutoNum type="romanUcPeriod"/>
              <a:defRPr/>
            </a:pPr>
            <a:r>
              <a:rPr lang="es-AR" sz="2400" dirty="0">
                <a:solidFill>
                  <a:schemeClr val="bg1">
                    <a:lumMod val="85000"/>
                  </a:schemeClr>
                </a:solidFill>
                <a:latin typeface="+mn-lt"/>
                <a:cs typeface="+mn-cs"/>
              </a:rPr>
              <a:t>La Crisis Financiera Internacional, las respuestas de política, la coyuntura actual y los desafíos para los mercados emergentes</a:t>
            </a:r>
          </a:p>
          <a:p>
            <a:pPr marL="514350" indent="-514350" algn="just" fontAlgn="auto">
              <a:spcBef>
                <a:spcPts val="1200"/>
              </a:spcBef>
              <a:spcAft>
                <a:spcPts val="0"/>
              </a:spcAft>
              <a:buClr>
                <a:schemeClr val="accent3"/>
              </a:buClr>
              <a:buFont typeface="+mj-lt"/>
              <a:buAutoNum type="romanUcPeriod"/>
              <a:defRPr/>
            </a:pPr>
            <a:r>
              <a:rPr lang="es-AR" sz="2400" dirty="0">
                <a:latin typeface="+mn-lt"/>
                <a:cs typeface="+mn-cs"/>
              </a:rPr>
              <a:t>Desempeño de la región en los últimos 15 años y perspectivas hacia delante</a:t>
            </a:r>
          </a:p>
          <a:p>
            <a:pPr marL="514350" indent="-514350" algn="just" fontAlgn="auto">
              <a:spcBef>
                <a:spcPts val="1200"/>
              </a:spcBef>
              <a:spcAft>
                <a:spcPts val="0"/>
              </a:spcAft>
              <a:buClr>
                <a:schemeClr val="accent3"/>
              </a:buClr>
              <a:buFont typeface="+mj-lt"/>
              <a:buAutoNum type="romanUcPeriod"/>
              <a:defRPr/>
            </a:pPr>
            <a:r>
              <a:rPr lang="es-AR" sz="2400" dirty="0">
                <a:solidFill>
                  <a:schemeClr val="bg1">
                    <a:lumMod val="85000"/>
                  </a:schemeClr>
                </a:solidFill>
                <a:latin typeface="+mn-lt"/>
                <a:cs typeface="+mn-cs"/>
              </a:rPr>
              <a:t>Agenda pendiente: hora del desarrollo</a:t>
            </a:r>
          </a:p>
          <a:p>
            <a:pPr marL="514350" indent="-514350" algn="just" fontAlgn="auto">
              <a:spcBef>
                <a:spcPts val="1200"/>
              </a:spcBef>
              <a:spcAft>
                <a:spcPts val="0"/>
              </a:spcAft>
              <a:buClr>
                <a:schemeClr val="accent3"/>
              </a:buClr>
              <a:buFont typeface="+mj-lt"/>
              <a:buAutoNum type="romanUcPeriod"/>
              <a:defRPr/>
            </a:pPr>
            <a:r>
              <a:rPr lang="es-AR" sz="2400" dirty="0">
                <a:solidFill>
                  <a:schemeClr val="bg1">
                    <a:lumMod val="85000"/>
                  </a:schemeClr>
                </a:solidFill>
                <a:latin typeface="+mn-lt"/>
                <a:cs typeface="+mn-cs"/>
              </a:rPr>
              <a:t>El financiamiento del desarrollo: movilización eficiente del ahorro interno y manejo de la cuenta capital</a:t>
            </a:r>
          </a:p>
          <a:p>
            <a:pPr marL="514350" indent="-514350" algn="just" fontAlgn="auto">
              <a:spcBef>
                <a:spcPts val="1200"/>
              </a:spcBef>
              <a:spcAft>
                <a:spcPts val="0"/>
              </a:spcAft>
              <a:buClr>
                <a:schemeClr val="accent3"/>
              </a:buClr>
              <a:buFont typeface="+mj-lt"/>
              <a:buAutoNum type="romanUcPeriod"/>
              <a:defRPr/>
            </a:pPr>
            <a:r>
              <a:rPr lang="es-AR" sz="2400" dirty="0">
                <a:solidFill>
                  <a:schemeClr val="bg1">
                    <a:lumMod val="85000"/>
                  </a:schemeClr>
                </a:solidFill>
                <a:latin typeface="+mn-lt"/>
                <a:cs typeface="+mn-cs"/>
              </a:rPr>
              <a:t>Reflexiones finales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3"/>
          <p:cNvSpPr>
            <a:spLocks noGrp="1" noChangeArrowheads="1"/>
          </p:cNvSpPr>
          <p:nvPr>
            <p:ph type="body" idx="1"/>
          </p:nvPr>
        </p:nvSpPr>
        <p:spPr>
          <a:xfrm>
            <a:off x="457200" y="1628775"/>
            <a:ext cx="8229600" cy="4497388"/>
          </a:xfrm>
        </p:spPr>
        <p:txBody>
          <a:bodyPr/>
          <a:lstStyle/>
          <a:p>
            <a:pPr algn="just" eaLnBrk="1" hangingPunct="1">
              <a:lnSpc>
                <a:spcPct val="70000"/>
              </a:lnSpc>
            </a:pPr>
            <a:r>
              <a:rPr lang="es-AR" sz="2000" smtClean="0"/>
              <a:t>A lo largo de los últimos años América Latina ha mostrado una </a:t>
            </a:r>
            <a:r>
              <a:rPr lang="es-AR" sz="2000" b="1" i="1" smtClean="0"/>
              <a:t>evolución favorable de sus fundamentos macroeconómicos</a:t>
            </a:r>
            <a:r>
              <a:rPr lang="es-AR" sz="2000" smtClean="0"/>
              <a:t>:</a:t>
            </a:r>
          </a:p>
          <a:p>
            <a:pPr lvl="1" algn="just" eaLnBrk="1" hangingPunct="1">
              <a:lnSpc>
                <a:spcPct val="70000"/>
              </a:lnSpc>
            </a:pPr>
            <a:r>
              <a:rPr lang="es-AR" sz="1800" smtClean="0"/>
              <a:t>Crecimiento sostenido</a:t>
            </a:r>
          </a:p>
          <a:p>
            <a:pPr lvl="1" algn="just" eaLnBrk="1" hangingPunct="1">
              <a:lnSpc>
                <a:spcPct val="70000"/>
              </a:lnSpc>
            </a:pPr>
            <a:r>
              <a:rPr lang="es-AR" sz="1800" smtClean="0"/>
              <a:t>Descenso del desempleo</a:t>
            </a:r>
          </a:p>
          <a:p>
            <a:pPr lvl="1" algn="just" eaLnBrk="1" hangingPunct="1">
              <a:lnSpc>
                <a:spcPct val="70000"/>
              </a:lnSpc>
            </a:pPr>
            <a:r>
              <a:rPr lang="es-AR" sz="1800" smtClean="0"/>
              <a:t>Superávits fiscales</a:t>
            </a:r>
          </a:p>
          <a:p>
            <a:pPr lvl="1" algn="just" eaLnBrk="1" hangingPunct="1">
              <a:lnSpc>
                <a:spcPct val="70000"/>
              </a:lnSpc>
            </a:pPr>
            <a:r>
              <a:rPr lang="es-AR" sz="1800" smtClean="0"/>
              <a:t>Cuentas Corrientes balanceadas o superavitarias</a:t>
            </a:r>
          </a:p>
          <a:p>
            <a:pPr lvl="1" algn="just" eaLnBrk="1" hangingPunct="1">
              <a:lnSpc>
                <a:spcPct val="70000"/>
              </a:lnSpc>
            </a:pPr>
            <a:r>
              <a:rPr lang="es-AR" sz="1800" smtClean="0"/>
              <a:t>Moderación del endeudamiento externo</a:t>
            </a:r>
          </a:p>
          <a:p>
            <a:pPr lvl="1" algn="just" eaLnBrk="1" hangingPunct="1">
              <a:lnSpc>
                <a:spcPct val="70000"/>
              </a:lnSpc>
            </a:pPr>
            <a:endParaRPr lang="es-AR" sz="1800" smtClean="0"/>
          </a:p>
          <a:p>
            <a:pPr algn="just" eaLnBrk="1" hangingPunct="1">
              <a:lnSpc>
                <a:spcPct val="70000"/>
              </a:lnSpc>
            </a:pPr>
            <a:r>
              <a:rPr lang="es-AR" sz="2000" i="1" smtClean="0"/>
              <a:t>De la mano con estos avances macroeconómicos, mediante un conjunto que políticas de inversión social se lograron</a:t>
            </a:r>
            <a:r>
              <a:rPr lang="es-AR" sz="2000" b="1" smtClean="0"/>
              <a:t> fuertes caídas en los niveles de pobreza, indigencia y de desigualdad. </a:t>
            </a:r>
          </a:p>
          <a:p>
            <a:pPr algn="just" eaLnBrk="1" hangingPunct="1">
              <a:lnSpc>
                <a:spcPct val="70000"/>
              </a:lnSpc>
            </a:pPr>
            <a:endParaRPr lang="es-AR" sz="2000" smtClean="0"/>
          </a:p>
          <a:p>
            <a:pPr algn="just" eaLnBrk="1" hangingPunct="1">
              <a:lnSpc>
                <a:spcPct val="70000"/>
              </a:lnSpc>
            </a:pPr>
            <a:r>
              <a:rPr lang="es-AR" sz="2000" smtClean="0"/>
              <a:t>Estos elementos le han dado a </a:t>
            </a:r>
            <a:r>
              <a:rPr lang="es-AR" sz="2000" b="1" i="1" smtClean="0"/>
              <a:t>la región una mayor fortaleza para enfrentar la crisis,</a:t>
            </a:r>
            <a:r>
              <a:rPr lang="es-AR" sz="2000" smtClean="0"/>
              <a:t> tanto desde una perspectiva macroeconómica como financiera. </a:t>
            </a:r>
          </a:p>
          <a:p>
            <a:pPr algn="just" eaLnBrk="1" hangingPunct="1">
              <a:lnSpc>
                <a:spcPct val="70000"/>
              </a:lnSpc>
            </a:pPr>
            <a:endParaRPr lang="es-AR" sz="2000" smtClean="0"/>
          </a:p>
          <a:p>
            <a:pPr algn="just" eaLnBrk="1" hangingPunct="1">
              <a:lnSpc>
                <a:spcPct val="70000"/>
              </a:lnSpc>
            </a:pPr>
            <a:r>
              <a:rPr lang="es-AR" sz="2000" smtClean="0"/>
              <a:t>Hoy en día América Latina cuenta con </a:t>
            </a:r>
            <a:r>
              <a:rPr lang="es-AR" sz="2000" b="1" i="1" smtClean="0"/>
              <a:t>mayores grados de libertad para diseñar e implementar políticas contracíclicas</a:t>
            </a:r>
            <a:r>
              <a:rPr lang="es-AR" sz="2000" smtClean="0"/>
              <a:t>. Hubo aprendizaje y avances institucionales significativos.</a:t>
            </a:r>
          </a:p>
        </p:txBody>
      </p:sp>
      <p:sp>
        <p:nvSpPr>
          <p:cNvPr id="5" name="3 Título"/>
          <p:cNvSpPr txBox="1">
            <a:spLocks/>
          </p:cNvSpPr>
          <p:nvPr/>
        </p:nvSpPr>
        <p:spPr>
          <a:xfrm>
            <a:off x="0" y="500063"/>
            <a:ext cx="8501063" cy="928687"/>
          </a:xfrm>
          <a:prstGeom prst="rect">
            <a:avLst/>
          </a:prstGeom>
        </p:spPr>
        <p:txBody>
          <a:bodyPr anchor="ctr"/>
          <a:lstStyle/>
          <a:p>
            <a:pPr marL="177800" lvl="1" fontAlgn="auto">
              <a:spcBef>
                <a:spcPts val="0"/>
              </a:spcBef>
              <a:spcAft>
                <a:spcPts val="0"/>
              </a:spcAft>
              <a:defRPr/>
            </a:pPr>
            <a:r>
              <a:rPr lang="es-AR" sz="2400" dirty="0">
                <a:latin typeface="+mj-lt"/>
                <a:cs typeface="+mn-cs"/>
              </a:rPr>
              <a:t>Los 2000: la consolidación de los mercados domésticos y la agenda social.</a:t>
            </a:r>
          </a:p>
        </p:txBody>
      </p:sp>
      <p:sp>
        <p:nvSpPr>
          <p:cNvPr id="54275" name="3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6029784E-0D0D-45CE-89E6-091DA73FEB5E}" type="slidenum">
              <a:rPr lang="es-AR">
                <a:cs typeface="Arial" charset="0"/>
              </a:rPr>
              <a:pPr fontAlgn="base">
                <a:spcBef>
                  <a:spcPct val="0"/>
                </a:spcBef>
                <a:spcAft>
                  <a:spcPct val="0"/>
                </a:spcAft>
                <a:defRPr/>
              </a:pPr>
              <a:t>23</a:t>
            </a:fld>
            <a:endParaRPr lang="es-AR">
              <a:cs typeface="Arial"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1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25E93536-2BC6-496E-BBDF-A82CDF758738}" type="slidenum">
              <a:rPr lang="es-AR">
                <a:cs typeface="Arial" charset="0"/>
              </a:rPr>
              <a:pPr fontAlgn="base">
                <a:spcBef>
                  <a:spcPct val="0"/>
                </a:spcBef>
                <a:spcAft>
                  <a:spcPct val="0"/>
                </a:spcAft>
                <a:defRPr/>
              </a:pPr>
              <a:t>24</a:t>
            </a:fld>
            <a:endParaRPr lang="es-AR">
              <a:cs typeface="Arial" charset="0"/>
            </a:endParaRPr>
          </a:p>
        </p:txBody>
      </p:sp>
      <p:pic>
        <p:nvPicPr>
          <p:cNvPr id="45058" name="Picture 4"/>
          <p:cNvPicPr>
            <a:picLocks noChangeAspect="1" noChangeArrowheads="1"/>
          </p:cNvPicPr>
          <p:nvPr/>
        </p:nvPicPr>
        <p:blipFill>
          <a:blip r:embed="rId2"/>
          <a:srcRect/>
          <a:stretch>
            <a:fillRect/>
          </a:stretch>
        </p:blipFill>
        <p:spPr bwMode="auto">
          <a:xfrm>
            <a:off x="395288" y="1484313"/>
            <a:ext cx="8370887" cy="4338637"/>
          </a:xfrm>
          <a:prstGeom prst="rect">
            <a:avLst/>
          </a:prstGeom>
          <a:noFill/>
          <a:ln w="9525">
            <a:noFill/>
            <a:miter lim="800000"/>
            <a:headEnd/>
            <a:tailEnd/>
          </a:ln>
        </p:spPr>
      </p:pic>
      <p:sp>
        <p:nvSpPr>
          <p:cNvPr id="45059" name="TextBox 3"/>
          <p:cNvSpPr txBox="1">
            <a:spLocks noChangeArrowheads="1"/>
          </p:cNvSpPr>
          <p:nvPr/>
        </p:nvSpPr>
        <p:spPr bwMode="auto">
          <a:xfrm>
            <a:off x="642938" y="5143500"/>
            <a:ext cx="3767137" cy="230188"/>
          </a:xfrm>
          <a:prstGeom prst="rect">
            <a:avLst/>
          </a:prstGeom>
          <a:noFill/>
          <a:ln w="9525">
            <a:noFill/>
            <a:miter lim="800000"/>
            <a:headEnd/>
            <a:tailEnd/>
          </a:ln>
        </p:spPr>
        <p:txBody>
          <a:bodyPr>
            <a:spAutoFit/>
          </a:bodyPr>
          <a:lstStyle/>
          <a:p>
            <a:r>
              <a:rPr lang="es-ES" sz="900" b="1">
                <a:latin typeface="Georgia" pitchFamily="18" charset="0"/>
              </a:rPr>
              <a:t>Fuente</a:t>
            </a:r>
            <a:r>
              <a:rPr lang="es-ES" sz="900">
                <a:latin typeface="Georgia" pitchFamily="18" charset="0"/>
              </a:rPr>
              <a:t>: Comisión Económica para América Latina y el Caribe (CEPAL</a:t>
            </a:r>
          </a:p>
        </p:txBody>
      </p:sp>
      <p:sp>
        <p:nvSpPr>
          <p:cNvPr id="45060" name="5 CuadroTexto"/>
          <p:cNvSpPr txBox="1">
            <a:spLocks noChangeArrowheads="1"/>
          </p:cNvSpPr>
          <p:nvPr/>
        </p:nvSpPr>
        <p:spPr bwMode="auto">
          <a:xfrm>
            <a:off x="642938" y="1090613"/>
            <a:ext cx="7715250" cy="461962"/>
          </a:xfrm>
          <a:prstGeom prst="rect">
            <a:avLst/>
          </a:prstGeom>
          <a:noFill/>
          <a:ln w="9525">
            <a:noFill/>
            <a:miter lim="800000"/>
            <a:headEnd/>
            <a:tailEnd/>
          </a:ln>
        </p:spPr>
        <p:txBody>
          <a:bodyPr>
            <a:spAutoFit/>
          </a:bodyPr>
          <a:lstStyle/>
          <a:p>
            <a:pPr algn="ctr"/>
            <a:r>
              <a:rPr lang="es-ES" sz="1200" b="1">
                <a:latin typeface="Georgia" pitchFamily="18" charset="0"/>
              </a:rPr>
              <a:t>AMERICA LATINA: CONTRIBUCIÓN AL CRECIMIENTO DEL PIB 2008-2012</a:t>
            </a:r>
          </a:p>
          <a:p>
            <a:pPr algn="ctr"/>
            <a:r>
              <a:rPr lang="es-ES" sz="1200" i="1">
                <a:latin typeface="Georgia" pitchFamily="18" charset="0"/>
              </a:rPr>
              <a:t>(En porcentajes del PIB)</a:t>
            </a:r>
          </a:p>
        </p:txBody>
      </p:sp>
      <p:sp>
        <p:nvSpPr>
          <p:cNvPr id="7" name="6 Rectángulo"/>
          <p:cNvSpPr/>
          <p:nvPr/>
        </p:nvSpPr>
        <p:spPr>
          <a:xfrm>
            <a:off x="179388" y="620713"/>
            <a:ext cx="8501062" cy="396875"/>
          </a:xfrm>
          <a:prstGeom prst="rect">
            <a:avLst/>
          </a:prstGeom>
        </p:spPr>
        <p:txBody>
          <a:bodyPr>
            <a:spAutoFit/>
          </a:bodyPr>
          <a:lstStyle/>
          <a:p>
            <a:r>
              <a:rPr lang="es-AR" sz="2000" b="1">
                <a:solidFill>
                  <a:srgbClr val="7F7F7F"/>
                </a:solidFill>
                <a:latin typeface="Trebuchet MS" pitchFamily="34" charset="0"/>
              </a:rPr>
              <a:t>El consumo fue el principal motor del crecimiento</a:t>
            </a:r>
            <a:endParaRPr lang="es-AR" sz="2000">
              <a:solidFill>
                <a:srgbClr val="7F7F7F"/>
              </a:solidFill>
              <a:latin typeface="Trebuchet MS" pitchFamily="34" charset="0"/>
            </a:endParaRPr>
          </a:p>
        </p:txBody>
      </p:sp>
      <p:sp>
        <p:nvSpPr>
          <p:cNvPr id="8" name="7 CuadroTexto"/>
          <p:cNvSpPr txBox="1"/>
          <p:nvPr/>
        </p:nvSpPr>
        <p:spPr>
          <a:xfrm>
            <a:off x="714375" y="5773738"/>
            <a:ext cx="7572375" cy="857250"/>
          </a:xfrm>
          <a:prstGeom prst="rect">
            <a:avLst/>
          </a:prstGeom>
        </p:spPr>
        <p:style>
          <a:lnRef idx="3">
            <a:schemeClr val="lt1"/>
          </a:lnRef>
          <a:fillRef idx="1">
            <a:schemeClr val="accent6"/>
          </a:fillRef>
          <a:effectRef idx="1">
            <a:schemeClr val="accent6"/>
          </a:effectRef>
          <a:fontRef idx="minor">
            <a:schemeClr val="lt1"/>
          </a:fontRef>
        </p:style>
        <p:txBody>
          <a:bodyPr>
            <a:spAutoFit/>
          </a:bodyPr>
          <a:lstStyle/>
          <a:p>
            <a:r>
              <a:rPr lang="es-AR" sz="1600">
                <a:solidFill>
                  <a:srgbClr val="FFFFFF"/>
                </a:solidFill>
                <a:cs typeface="Arial" charset="0"/>
              </a:rPr>
              <a:t>Se evidenció un crecimiento sostenido del producto en base al </a:t>
            </a:r>
            <a:r>
              <a:rPr lang="es-AR" sz="1600" b="1" i="1">
                <a:solidFill>
                  <a:srgbClr val="FFFFFF"/>
                </a:solidFill>
                <a:cs typeface="Arial" charset="0"/>
              </a:rPr>
              <a:t>aumento del consumo privado y la inversión (pública y privada</a:t>
            </a:r>
            <a:r>
              <a:rPr lang="es-AR" sz="1600">
                <a:solidFill>
                  <a:srgbClr val="FFFFFF"/>
                </a:solidFill>
                <a:cs typeface="Arial" charset="0"/>
              </a:rPr>
              <a:t>).  Mejor manejo de la demanda agregada – con excepciones-.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1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D05EDAB8-D2B1-417F-A9EF-116BBE1AAEAB}" type="slidenum">
              <a:rPr lang="es-AR">
                <a:cs typeface="Arial" charset="0"/>
              </a:rPr>
              <a:pPr fontAlgn="base">
                <a:spcBef>
                  <a:spcPct val="0"/>
                </a:spcBef>
                <a:spcAft>
                  <a:spcPct val="0"/>
                </a:spcAft>
                <a:defRPr/>
              </a:pPr>
              <a:t>25</a:t>
            </a:fld>
            <a:endParaRPr lang="es-AR">
              <a:cs typeface="Arial" charset="0"/>
            </a:endParaRPr>
          </a:p>
        </p:txBody>
      </p:sp>
      <p:sp>
        <p:nvSpPr>
          <p:cNvPr id="3" name="2 Rectángulo"/>
          <p:cNvSpPr/>
          <p:nvPr/>
        </p:nvSpPr>
        <p:spPr>
          <a:xfrm>
            <a:off x="71438" y="681038"/>
            <a:ext cx="8501062" cy="457200"/>
          </a:xfrm>
          <a:prstGeom prst="rect">
            <a:avLst/>
          </a:prstGeom>
        </p:spPr>
        <p:txBody>
          <a:bodyPr>
            <a:spAutoFit/>
          </a:bodyPr>
          <a:lstStyle/>
          <a:p>
            <a:r>
              <a:rPr lang="es-AR" sz="2400" b="1">
                <a:solidFill>
                  <a:srgbClr val="7F7F7F"/>
                </a:solidFill>
                <a:latin typeface="Trebuchet MS" pitchFamily="34" charset="0"/>
              </a:rPr>
              <a:t>Solvencia fiscal y externa de la región. Atributos claves</a:t>
            </a:r>
            <a:endParaRPr lang="es-AR" sz="2400">
              <a:solidFill>
                <a:srgbClr val="7F7F7F"/>
              </a:solidFill>
              <a:latin typeface="Trebuchet MS" pitchFamily="34" charset="0"/>
            </a:endParaRPr>
          </a:p>
        </p:txBody>
      </p:sp>
      <p:pic>
        <p:nvPicPr>
          <p:cNvPr id="46083" name="Picture 2"/>
          <p:cNvPicPr>
            <a:picLocks noChangeAspect="1" noChangeArrowheads="1"/>
          </p:cNvPicPr>
          <p:nvPr/>
        </p:nvPicPr>
        <p:blipFill>
          <a:blip r:embed="rId2"/>
          <a:srcRect/>
          <a:stretch>
            <a:fillRect/>
          </a:stretch>
        </p:blipFill>
        <p:spPr bwMode="auto">
          <a:xfrm>
            <a:off x="142875" y="1952625"/>
            <a:ext cx="4524375" cy="2914650"/>
          </a:xfrm>
          <a:prstGeom prst="rect">
            <a:avLst/>
          </a:prstGeom>
          <a:noFill/>
          <a:ln w="9525">
            <a:noFill/>
            <a:miter lim="800000"/>
            <a:headEnd/>
            <a:tailEnd/>
          </a:ln>
        </p:spPr>
      </p:pic>
      <p:sp>
        <p:nvSpPr>
          <p:cNvPr id="5" name="4 CuadroTexto"/>
          <p:cNvSpPr txBox="1"/>
          <p:nvPr/>
        </p:nvSpPr>
        <p:spPr>
          <a:xfrm>
            <a:off x="1571625" y="1500188"/>
            <a:ext cx="1928813" cy="446087"/>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s-AR" sz="1200" dirty="0"/>
              <a:t>Deuda Externa e Interna</a:t>
            </a:r>
          </a:p>
          <a:p>
            <a:pPr algn="ctr" fontAlgn="auto">
              <a:spcBef>
                <a:spcPts val="0"/>
              </a:spcBef>
              <a:spcAft>
                <a:spcPts val="0"/>
              </a:spcAft>
              <a:defRPr/>
            </a:pPr>
            <a:r>
              <a:rPr lang="es-AR" sz="1050" dirty="0"/>
              <a:t>(en % del PIB)</a:t>
            </a:r>
          </a:p>
        </p:txBody>
      </p:sp>
      <p:pic>
        <p:nvPicPr>
          <p:cNvPr id="46085" name="Picture 3"/>
          <p:cNvPicPr>
            <a:picLocks noChangeAspect="1" noChangeArrowheads="1"/>
          </p:cNvPicPr>
          <p:nvPr/>
        </p:nvPicPr>
        <p:blipFill>
          <a:blip r:embed="rId3"/>
          <a:srcRect/>
          <a:stretch>
            <a:fillRect/>
          </a:stretch>
        </p:blipFill>
        <p:spPr bwMode="auto">
          <a:xfrm>
            <a:off x="1504950" y="4833938"/>
            <a:ext cx="2066925" cy="238125"/>
          </a:xfrm>
          <a:prstGeom prst="rect">
            <a:avLst/>
          </a:prstGeom>
          <a:noFill/>
          <a:ln w="9525">
            <a:noFill/>
            <a:miter lim="800000"/>
            <a:headEnd/>
            <a:tailEnd/>
          </a:ln>
        </p:spPr>
      </p:pic>
      <p:pic>
        <p:nvPicPr>
          <p:cNvPr id="46086" name="Picture 4"/>
          <p:cNvPicPr>
            <a:picLocks noChangeAspect="1" noChangeArrowheads="1"/>
          </p:cNvPicPr>
          <p:nvPr/>
        </p:nvPicPr>
        <p:blipFill>
          <a:blip r:embed="rId4"/>
          <a:srcRect/>
          <a:stretch>
            <a:fillRect/>
          </a:stretch>
        </p:blipFill>
        <p:spPr bwMode="auto">
          <a:xfrm>
            <a:off x="4657725" y="2024063"/>
            <a:ext cx="4343400" cy="2809875"/>
          </a:xfrm>
          <a:prstGeom prst="rect">
            <a:avLst/>
          </a:prstGeom>
          <a:noFill/>
          <a:ln w="9525">
            <a:noFill/>
            <a:miter lim="800000"/>
            <a:headEnd/>
            <a:tailEnd/>
          </a:ln>
        </p:spPr>
      </p:pic>
      <p:sp>
        <p:nvSpPr>
          <p:cNvPr id="8" name="7 CuadroTexto"/>
          <p:cNvSpPr txBox="1"/>
          <p:nvPr/>
        </p:nvSpPr>
        <p:spPr>
          <a:xfrm>
            <a:off x="5572125" y="1376363"/>
            <a:ext cx="2714625" cy="623887"/>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s-AR" sz="1200" dirty="0"/>
              <a:t>Brecha fiscal(*) para estabilizar el ratio Deuda/PBI en 2014</a:t>
            </a:r>
          </a:p>
          <a:p>
            <a:pPr algn="ctr" fontAlgn="auto">
              <a:spcBef>
                <a:spcPts val="0"/>
              </a:spcBef>
              <a:spcAft>
                <a:spcPts val="0"/>
              </a:spcAft>
              <a:defRPr/>
            </a:pPr>
            <a:r>
              <a:rPr lang="es-AR" sz="1050" dirty="0"/>
              <a:t>(en % del PIB)</a:t>
            </a:r>
          </a:p>
        </p:txBody>
      </p:sp>
      <p:sp>
        <p:nvSpPr>
          <p:cNvPr id="46088" name="8 Rectángulo"/>
          <p:cNvSpPr>
            <a:spLocks noChangeArrowheads="1"/>
          </p:cNvSpPr>
          <p:nvPr/>
        </p:nvSpPr>
        <p:spPr bwMode="auto">
          <a:xfrm>
            <a:off x="4929188" y="5172075"/>
            <a:ext cx="3929062" cy="400050"/>
          </a:xfrm>
          <a:prstGeom prst="rect">
            <a:avLst/>
          </a:prstGeom>
          <a:noFill/>
          <a:ln w="9525">
            <a:noFill/>
            <a:miter lim="800000"/>
            <a:headEnd/>
            <a:tailEnd/>
          </a:ln>
        </p:spPr>
        <p:txBody>
          <a:bodyPr>
            <a:spAutoFit/>
          </a:bodyPr>
          <a:lstStyle/>
          <a:p>
            <a:pPr marL="171450" indent="-171450"/>
            <a:r>
              <a:rPr lang="es-AR" sz="1000">
                <a:latin typeface="Georgia" pitchFamily="18" charset="0"/>
              </a:rPr>
              <a:t>(*) Diferencia entre el resultado primario observado en 2013 y el resultado primario requerido en 2014 para estabilizar la deuda</a:t>
            </a:r>
          </a:p>
        </p:txBody>
      </p:sp>
      <p:pic>
        <p:nvPicPr>
          <p:cNvPr id="46089" name="Picture 5"/>
          <p:cNvPicPr>
            <a:picLocks noChangeAspect="1" noChangeArrowheads="1"/>
          </p:cNvPicPr>
          <p:nvPr/>
        </p:nvPicPr>
        <p:blipFill>
          <a:blip r:embed="rId5"/>
          <a:srcRect/>
          <a:stretch>
            <a:fillRect/>
          </a:stretch>
        </p:blipFill>
        <p:spPr bwMode="auto">
          <a:xfrm>
            <a:off x="4857750" y="4752975"/>
            <a:ext cx="4143375" cy="455613"/>
          </a:xfrm>
          <a:prstGeom prst="rect">
            <a:avLst/>
          </a:prstGeom>
          <a:noFill/>
          <a:ln w="9525">
            <a:noFill/>
            <a:miter lim="800000"/>
            <a:headEnd/>
            <a:tailEnd/>
          </a:ln>
        </p:spPr>
      </p:pic>
      <p:sp>
        <p:nvSpPr>
          <p:cNvPr id="11" name="10 CuadroTexto"/>
          <p:cNvSpPr txBox="1"/>
          <p:nvPr/>
        </p:nvSpPr>
        <p:spPr>
          <a:xfrm>
            <a:off x="571500" y="5643563"/>
            <a:ext cx="7786688" cy="1101725"/>
          </a:xfrm>
          <a:prstGeom prst="rect">
            <a:avLst/>
          </a:prstGeom>
        </p:spPr>
        <p:style>
          <a:lnRef idx="3">
            <a:schemeClr val="lt1"/>
          </a:lnRef>
          <a:fillRef idx="1">
            <a:schemeClr val="accent6"/>
          </a:fillRef>
          <a:effectRef idx="1">
            <a:schemeClr val="accent6"/>
          </a:effectRef>
          <a:fontRef idx="minor">
            <a:schemeClr val="lt1"/>
          </a:fontRef>
        </p:style>
        <p:txBody>
          <a:bodyPr>
            <a:spAutoFit/>
          </a:bodyPr>
          <a:lstStyle/>
          <a:p>
            <a:pPr>
              <a:defRPr/>
            </a:pPr>
            <a:r>
              <a:rPr lang="es-AR" sz="1600">
                <a:solidFill>
                  <a:srgbClr val="FFFFFF"/>
                </a:solidFill>
                <a:cs typeface="Arial" charset="0"/>
              </a:rPr>
              <a:t>… en un marco donde la política fiscal y de manejo de la deuda pública implicaron un incremento de la solvencia (tanto fiscal como externa) de la región, generando mayores grados de libertad para las políticas anti-ciclicas, brindando un entorno apto para sostener el crecimiento</a:t>
            </a:r>
          </a:p>
        </p:txBody>
      </p:sp>
      <p:sp>
        <p:nvSpPr>
          <p:cNvPr id="46091" name="TextBox 3"/>
          <p:cNvSpPr txBox="1">
            <a:spLocks noChangeArrowheads="1"/>
          </p:cNvSpPr>
          <p:nvPr/>
        </p:nvSpPr>
        <p:spPr bwMode="auto">
          <a:xfrm>
            <a:off x="642938" y="5143500"/>
            <a:ext cx="3767137" cy="230188"/>
          </a:xfrm>
          <a:prstGeom prst="rect">
            <a:avLst/>
          </a:prstGeom>
          <a:noFill/>
          <a:ln w="9525">
            <a:noFill/>
            <a:miter lim="800000"/>
            <a:headEnd/>
            <a:tailEnd/>
          </a:ln>
        </p:spPr>
        <p:txBody>
          <a:bodyPr>
            <a:spAutoFit/>
          </a:bodyPr>
          <a:lstStyle/>
          <a:p>
            <a:r>
              <a:rPr lang="es-ES" sz="900" b="1">
                <a:latin typeface="Georgia" pitchFamily="18" charset="0"/>
              </a:rPr>
              <a:t>Fuente</a:t>
            </a:r>
            <a:r>
              <a:rPr lang="es-ES" sz="900">
                <a:latin typeface="Georgia" pitchFamily="18" charset="0"/>
              </a:rPr>
              <a:t>: Comisión Económica para América Latina y el Caribe (CEPAL</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1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70E49887-6DDE-4720-834C-ECE4BF8B71B3}" type="slidenum">
              <a:rPr lang="es-AR">
                <a:cs typeface="Arial" charset="0"/>
              </a:rPr>
              <a:pPr fontAlgn="base">
                <a:spcBef>
                  <a:spcPct val="0"/>
                </a:spcBef>
                <a:spcAft>
                  <a:spcPct val="0"/>
                </a:spcAft>
                <a:defRPr/>
              </a:pPr>
              <a:t>26</a:t>
            </a:fld>
            <a:endParaRPr lang="es-AR">
              <a:cs typeface="Arial" charset="0"/>
            </a:endParaRPr>
          </a:p>
        </p:txBody>
      </p:sp>
      <p:pic>
        <p:nvPicPr>
          <p:cNvPr id="47106" name="Picture 2"/>
          <p:cNvPicPr>
            <a:picLocks noChangeAspect="1" noChangeArrowheads="1"/>
          </p:cNvPicPr>
          <p:nvPr/>
        </p:nvPicPr>
        <p:blipFill>
          <a:blip r:embed="rId2"/>
          <a:srcRect/>
          <a:stretch>
            <a:fillRect/>
          </a:stretch>
        </p:blipFill>
        <p:spPr bwMode="auto">
          <a:xfrm>
            <a:off x="357188" y="1643063"/>
            <a:ext cx="8523287" cy="4429125"/>
          </a:xfrm>
          <a:prstGeom prst="rect">
            <a:avLst/>
          </a:prstGeom>
          <a:noFill/>
          <a:ln w="9525">
            <a:noFill/>
            <a:miter lim="800000"/>
            <a:headEnd/>
            <a:tailEnd/>
          </a:ln>
        </p:spPr>
      </p:pic>
      <p:sp>
        <p:nvSpPr>
          <p:cNvPr id="47107" name="5 CuadroTexto"/>
          <p:cNvSpPr txBox="1">
            <a:spLocks noChangeArrowheads="1"/>
          </p:cNvSpPr>
          <p:nvPr/>
        </p:nvSpPr>
        <p:spPr bwMode="auto">
          <a:xfrm>
            <a:off x="642938" y="1357313"/>
            <a:ext cx="7715250" cy="461962"/>
          </a:xfrm>
          <a:prstGeom prst="rect">
            <a:avLst/>
          </a:prstGeom>
          <a:noFill/>
          <a:ln w="9525">
            <a:noFill/>
            <a:miter lim="800000"/>
            <a:headEnd/>
            <a:tailEnd/>
          </a:ln>
        </p:spPr>
        <p:txBody>
          <a:bodyPr>
            <a:spAutoFit/>
          </a:bodyPr>
          <a:lstStyle/>
          <a:p>
            <a:pPr algn="ctr"/>
            <a:r>
              <a:rPr lang="es-ES" sz="1200" b="1">
                <a:latin typeface="Georgia" pitchFamily="18" charset="0"/>
              </a:rPr>
              <a:t>AMERICA LATINA: CRECIMIENTO, AUMENTO DEL SALARIO MEDIO REAL, Y VARIACIÓN DEL DESEMPLEO</a:t>
            </a:r>
            <a:endParaRPr lang="es-ES" sz="1200" i="1">
              <a:latin typeface="Georgia" pitchFamily="18" charset="0"/>
            </a:endParaRPr>
          </a:p>
        </p:txBody>
      </p:sp>
      <p:sp>
        <p:nvSpPr>
          <p:cNvPr id="47108" name="TextBox 3"/>
          <p:cNvSpPr txBox="1">
            <a:spLocks noChangeArrowheads="1"/>
          </p:cNvSpPr>
          <p:nvPr/>
        </p:nvSpPr>
        <p:spPr bwMode="auto">
          <a:xfrm>
            <a:off x="1447800" y="6488113"/>
            <a:ext cx="7696200" cy="230187"/>
          </a:xfrm>
          <a:prstGeom prst="rect">
            <a:avLst/>
          </a:prstGeom>
          <a:noFill/>
          <a:ln w="9525">
            <a:noFill/>
            <a:miter lim="800000"/>
            <a:headEnd/>
            <a:tailEnd/>
          </a:ln>
        </p:spPr>
        <p:txBody>
          <a:bodyPr>
            <a:spAutoFit/>
          </a:bodyPr>
          <a:lstStyle/>
          <a:p>
            <a:r>
              <a:rPr lang="es-ES" sz="900" b="1">
                <a:latin typeface="Georgia" pitchFamily="18" charset="0"/>
              </a:rPr>
              <a:t>Fuente</a:t>
            </a:r>
            <a:r>
              <a:rPr lang="es-ES" sz="900">
                <a:latin typeface="Georgia" pitchFamily="18" charset="0"/>
              </a:rPr>
              <a:t>: Comisión Económica para América Latina y el Caribe (CEPAL</a:t>
            </a:r>
          </a:p>
        </p:txBody>
      </p:sp>
      <p:sp>
        <p:nvSpPr>
          <p:cNvPr id="6" name="3 Título"/>
          <p:cNvSpPr txBox="1">
            <a:spLocks/>
          </p:cNvSpPr>
          <p:nvPr/>
        </p:nvSpPr>
        <p:spPr>
          <a:xfrm>
            <a:off x="0" y="714375"/>
            <a:ext cx="8715375" cy="500063"/>
          </a:xfrm>
          <a:prstGeom prst="rect">
            <a:avLst/>
          </a:prstGeom>
        </p:spPr>
        <p:txBody>
          <a:bodyPr anchor="ctr"/>
          <a:lstStyle/>
          <a:p>
            <a:pPr fontAlgn="auto">
              <a:spcBef>
                <a:spcPts val="0"/>
              </a:spcBef>
              <a:spcAft>
                <a:spcPts val="0"/>
              </a:spcAft>
              <a:defRPr/>
            </a:pPr>
            <a:r>
              <a:rPr lang="es-AR" sz="2000" b="1" dirty="0">
                <a:latin typeface="+mj-lt"/>
                <a:cs typeface="+mn-cs"/>
              </a:rPr>
              <a:t>El aumento del consumo se apoyó en la caída del desempleo (6,4%) y el incremento de los salarios</a:t>
            </a:r>
            <a:endParaRPr lang="es-AR" sz="1600" dirty="0">
              <a:latin typeface="+mj-lt"/>
              <a:cs typeface="+mn-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extBox 9"/>
          <p:cNvSpPr txBox="1">
            <a:spLocks noChangeArrowheads="1"/>
          </p:cNvSpPr>
          <p:nvPr/>
        </p:nvSpPr>
        <p:spPr bwMode="auto">
          <a:xfrm>
            <a:off x="5786438" y="1428750"/>
            <a:ext cx="2949575" cy="830263"/>
          </a:xfrm>
          <a:prstGeom prst="rect">
            <a:avLst/>
          </a:prstGeom>
          <a:noFill/>
          <a:ln w="9525">
            <a:noFill/>
            <a:miter lim="800000"/>
            <a:headEnd/>
            <a:tailEnd/>
          </a:ln>
        </p:spPr>
        <p:txBody>
          <a:bodyPr>
            <a:spAutoFit/>
          </a:bodyPr>
          <a:lstStyle/>
          <a:p>
            <a:pPr algn="ctr"/>
            <a:r>
              <a:rPr lang="es-ES" sz="1200" b="1">
                <a:latin typeface="Georgia" pitchFamily="18" charset="0"/>
              </a:rPr>
              <a:t>AMÉRICA LATINA Y EL CARIBE: EVOLUCIÓN DE LAS RESERVAS INTERNACIONALES</a:t>
            </a:r>
            <a:endParaRPr lang="es-ES" sz="1200" b="1" baseline="30000">
              <a:latin typeface="Georgia" pitchFamily="18" charset="0"/>
            </a:endParaRPr>
          </a:p>
          <a:p>
            <a:pPr algn="ctr"/>
            <a:r>
              <a:rPr lang="es-ES" sz="1200" i="1">
                <a:latin typeface="Georgia" pitchFamily="18" charset="0"/>
              </a:rPr>
              <a:t>(En millones de dólares)</a:t>
            </a:r>
          </a:p>
        </p:txBody>
      </p:sp>
      <p:sp>
        <p:nvSpPr>
          <p:cNvPr id="48130" name="TextBox 8"/>
          <p:cNvSpPr txBox="1">
            <a:spLocks noChangeArrowheads="1"/>
          </p:cNvSpPr>
          <p:nvPr/>
        </p:nvSpPr>
        <p:spPr bwMode="auto">
          <a:xfrm>
            <a:off x="5929313" y="6500813"/>
            <a:ext cx="2224087" cy="230187"/>
          </a:xfrm>
          <a:prstGeom prst="rect">
            <a:avLst/>
          </a:prstGeom>
          <a:noFill/>
          <a:ln w="9525">
            <a:noFill/>
            <a:miter lim="800000"/>
            <a:headEnd/>
            <a:tailEnd/>
          </a:ln>
        </p:spPr>
        <p:txBody>
          <a:bodyPr>
            <a:spAutoFit/>
          </a:bodyPr>
          <a:lstStyle/>
          <a:p>
            <a:r>
              <a:rPr lang="es-ES" sz="900" b="1">
                <a:latin typeface="Georgia" pitchFamily="18" charset="0"/>
              </a:rPr>
              <a:t>Fuente</a:t>
            </a:r>
            <a:r>
              <a:rPr lang="es-ES" sz="900">
                <a:latin typeface="Georgia" pitchFamily="18" charset="0"/>
              </a:rPr>
              <a:t>: Banco Mundial.</a:t>
            </a:r>
          </a:p>
        </p:txBody>
      </p:sp>
      <p:graphicFrame>
        <p:nvGraphicFramePr>
          <p:cNvPr id="7" name="1 Gráfico"/>
          <p:cNvGraphicFramePr/>
          <p:nvPr/>
        </p:nvGraphicFramePr>
        <p:xfrm>
          <a:off x="5072066" y="2071678"/>
          <a:ext cx="3857652" cy="4429156"/>
        </p:xfrm>
        <a:graphic>
          <a:graphicData uri="http://schemas.openxmlformats.org/drawingml/2006/chart">
            <c:chart xmlns:c="http://schemas.openxmlformats.org/drawingml/2006/chart" xmlns:r="http://schemas.openxmlformats.org/officeDocument/2006/relationships" r:id="rId3"/>
          </a:graphicData>
        </a:graphic>
      </p:graphicFrame>
      <p:sp>
        <p:nvSpPr>
          <p:cNvPr id="8" name="7 Forma libre"/>
          <p:cNvSpPr/>
          <p:nvPr/>
        </p:nvSpPr>
        <p:spPr>
          <a:xfrm>
            <a:off x="6072188" y="2357438"/>
            <a:ext cx="2357437" cy="2571750"/>
          </a:xfrm>
          <a:custGeom>
            <a:avLst/>
            <a:gdLst>
              <a:gd name="connsiteX0" fmla="*/ 0 w 2631688"/>
              <a:gd name="connsiteY0" fmla="*/ 2308303 h 2308303"/>
              <a:gd name="connsiteX1" fmla="*/ 669073 w 2631688"/>
              <a:gd name="connsiteY1" fmla="*/ 512956 h 2308303"/>
              <a:gd name="connsiteX2" fmla="*/ 2631688 w 2631688"/>
              <a:gd name="connsiteY2" fmla="*/ 0 h 2308303"/>
            </a:gdLst>
            <a:ahLst/>
            <a:cxnLst>
              <a:cxn ang="0">
                <a:pos x="connsiteX0" y="connsiteY0"/>
              </a:cxn>
              <a:cxn ang="0">
                <a:pos x="connsiteX1" y="connsiteY1"/>
              </a:cxn>
              <a:cxn ang="0">
                <a:pos x="connsiteX2" y="connsiteY2"/>
              </a:cxn>
            </a:cxnLst>
            <a:rect l="l" t="t" r="r" b="b"/>
            <a:pathLst>
              <a:path w="2631688" h="2308303">
                <a:moveTo>
                  <a:pt x="0" y="2308303"/>
                </a:moveTo>
                <a:cubicBezTo>
                  <a:pt x="115229" y="1602988"/>
                  <a:pt x="230458" y="897673"/>
                  <a:pt x="669073" y="512956"/>
                </a:cubicBezTo>
                <a:cubicBezTo>
                  <a:pt x="1107688" y="128239"/>
                  <a:pt x="1869688" y="64119"/>
                  <a:pt x="2631688" y="0"/>
                </a:cubicBezTo>
              </a:path>
            </a:pathLst>
          </a:custGeom>
          <a:ln w="31750">
            <a:tailEnd type="arrow"/>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AR"/>
          </a:p>
        </p:txBody>
      </p:sp>
      <p:sp>
        <p:nvSpPr>
          <p:cNvPr id="48133" name="8 CuadroTexto"/>
          <p:cNvSpPr txBox="1">
            <a:spLocks noChangeArrowheads="1"/>
          </p:cNvSpPr>
          <p:nvPr/>
        </p:nvSpPr>
        <p:spPr bwMode="auto">
          <a:xfrm>
            <a:off x="7215188" y="2643188"/>
            <a:ext cx="768350" cy="369887"/>
          </a:xfrm>
          <a:prstGeom prst="rect">
            <a:avLst/>
          </a:prstGeom>
          <a:noFill/>
          <a:ln w="9525">
            <a:noFill/>
            <a:miter lim="800000"/>
            <a:headEnd/>
            <a:tailEnd/>
          </a:ln>
        </p:spPr>
        <p:txBody>
          <a:bodyPr wrap="none">
            <a:spAutoFit/>
          </a:bodyPr>
          <a:lstStyle/>
          <a:p>
            <a:r>
              <a:rPr lang="es-AR">
                <a:latin typeface="Georgia" pitchFamily="18" charset="0"/>
              </a:rPr>
              <a:t>384%</a:t>
            </a:r>
          </a:p>
        </p:txBody>
      </p:sp>
      <p:sp>
        <p:nvSpPr>
          <p:cNvPr id="48134" name="3 Título"/>
          <p:cNvSpPr txBox="1">
            <a:spLocks/>
          </p:cNvSpPr>
          <p:nvPr/>
        </p:nvSpPr>
        <p:spPr bwMode="auto">
          <a:xfrm>
            <a:off x="0" y="642938"/>
            <a:ext cx="8929688" cy="642937"/>
          </a:xfrm>
          <a:prstGeom prst="rect">
            <a:avLst/>
          </a:prstGeom>
          <a:noFill/>
          <a:ln w="9525">
            <a:noFill/>
            <a:miter lim="800000"/>
            <a:headEnd/>
            <a:tailEnd/>
          </a:ln>
        </p:spPr>
        <p:txBody>
          <a:bodyPr anchor="ctr"/>
          <a:lstStyle/>
          <a:p>
            <a:pPr marL="177800" lvl="1"/>
            <a:r>
              <a:rPr lang="es-AR" sz="2800" b="1">
                <a:solidFill>
                  <a:schemeClr val="tx2"/>
                </a:solidFill>
                <a:latin typeface="Trebuchet MS" pitchFamily="34" charset="0"/>
              </a:rPr>
              <a:t>Fuerte recomposición de las reservas internacionales</a:t>
            </a:r>
            <a:endParaRPr lang="es-AR" sz="2800" b="1">
              <a:latin typeface="Trebuchet MS" pitchFamily="34" charset="0"/>
            </a:endParaRPr>
          </a:p>
        </p:txBody>
      </p:sp>
      <p:graphicFrame>
        <p:nvGraphicFramePr>
          <p:cNvPr id="12" name="1 Gráfico"/>
          <p:cNvGraphicFramePr/>
          <p:nvPr/>
        </p:nvGraphicFramePr>
        <p:xfrm>
          <a:off x="500034" y="2214554"/>
          <a:ext cx="3857652" cy="4000528"/>
        </p:xfrm>
        <a:graphic>
          <a:graphicData uri="http://schemas.openxmlformats.org/drawingml/2006/chart">
            <c:chart xmlns:c="http://schemas.openxmlformats.org/drawingml/2006/chart" xmlns:r="http://schemas.openxmlformats.org/officeDocument/2006/relationships" r:id="rId4"/>
          </a:graphicData>
        </a:graphic>
      </p:graphicFrame>
      <p:sp>
        <p:nvSpPr>
          <p:cNvPr id="48136" name="TextBox 8"/>
          <p:cNvSpPr txBox="1">
            <a:spLocks noChangeArrowheads="1"/>
          </p:cNvSpPr>
          <p:nvPr/>
        </p:nvSpPr>
        <p:spPr bwMode="auto">
          <a:xfrm>
            <a:off x="1143000" y="6357938"/>
            <a:ext cx="3571875" cy="369887"/>
          </a:xfrm>
          <a:prstGeom prst="rect">
            <a:avLst/>
          </a:prstGeom>
          <a:noFill/>
          <a:ln w="9525">
            <a:noFill/>
            <a:miter lim="800000"/>
            <a:headEnd/>
            <a:tailEnd/>
          </a:ln>
        </p:spPr>
        <p:txBody>
          <a:bodyPr>
            <a:spAutoFit/>
          </a:bodyPr>
          <a:lstStyle/>
          <a:p>
            <a:r>
              <a:rPr lang="es-ES" sz="900" b="1">
                <a:latin typeface="Georgia" pitchFamily="18" charset="0"/>
              </a:rPr>
              <a:t>Fuente</a:t>
            </a:r>
            <a:r>
              <a:rPr lang="es-ES" sz="900">
                <a:latin typeface="Georgia" pitchFamily="18" charset="0"/>
              </a:rPr>
              <a:t>: C</a:t>
            </a:r>
            <a:r>
              <a:rPr lang="en-US" sz="900">
                <a:latin typeface="Georgia" pitchFamily="18" charset="0"/>
              </a:rPr>
              <a:t>urrency Composition of Official Foreign Exchange Reserves, FMI </a:t>
            </a:r>
            <a:endParaRPr lang="es-ES" sz="900">
              <a:latin typeface="Georgia" pitchFamily="18" charset="0"/>
            </a:endParaRPr>
          </a:p>
        </p:txBody>
      </p:sp>
      <p:sp>
        <p:nvSpPr>
          <p:cNvPr id="48137" name="TextBox 9"/>
          <p:cNvSpPr txBox="1">
            <a:spLocks noChangeArrowheads="1"/>
          </p:cNvSpPr>
          <p:nvPr/>
        </p:nvSpPr>
        <p:spPr bwMode="auto">
          <a:xfrm>
            <a:off x="1285875" y="1428750"/>
            <a:ext cx="3143250" cy="830263"/>
          </a:xfrm>
          <a:prstGeom prst="rect">
            <a:avLst/>
          </a:prstGeom>
          <a:noFill/>
          <a:ln w="9525">
            <a:noFill/>
            <a:miter lim="800000"/>
            <a:headEnd/>
            <a:tailEnd/>
          </a:ln>
        </p:spPr>
        <p:txBody>
          <a:bodyPr>
            <a:spAutoFit/>
          </a:bodyPr>
          <a:lstStyle/>
          <a:p>
            <a:pPr algn="ctr"/>
            <a:r>
              <a:rPr lang="es-ES" sz="1200" b="1">
                <a:latin typeface="Georgia" pitchFamily="18" charset="0"/>
              </a:rPr>
              <a:t>EVOLUCIÓN COMPARADA DE LAS RESERVAS INTERNACIONALES</a:t>
            </a:r>
            <a:endParaRPr lang="es-ES" sz="1200" b="1" baseline="30000">
              <a:latin typeface="Georgia" pitchFamily="18" charset="0"/>
            </a:endParaRPr>
          </a:p>
          <a:p>
            <a:pPr algn="ctr"/>
            <a:r>
              <a:rPr lang="es-ES" sz="1200" i="1">
                <a:latin typeface="Georgia" pitchFamily="18" charset="0"/>
              </a:rPr>
              <a:t>2002=100</a:t>
            </a:r>
          </a:p>
          <a:p>
            <a:pPr algn="ctr"/>
            <a:r>
              <a:rPr lang="es-ES" sz="1200" i="1">
                <a:latin typeface="Georgia" pitchFamily="18" charset="0"/>
              </a:rPr>
              <a:t>(En millones de dólares)</a:t>
            </a:r>
          </a:p>
        </p:txBody>
      </p:sp>
      <p:sp>
        <p:nvSpPr>
          <p:cNvPr id="15" name="14 Forma libre"/>
          <p:cNvSpPr/>
          <p:nvPr/>
        </p:nvSpPr>
        <p:spPr>
          <a:xfrm>
            <a:off x="1282700" y="2543175"/>
            <a:ext cx="2219325" cy="2630488"/>
          </a:xfrm>
          <a:custGeom>
            <a:avLst/>
            <a:gdLst>
              <a:gd name="connsiteX0" fmla="*/ 0 w 2219093"/>
              <a:gd name="connsiteY0" fmla="*/ 2631688 h 2631688"/>
              <a:gd name="connsiteX1" fmla="*/ 791737 w 2219093"/>
              <a:gd name="connsiteY1" fmla="*/ 568712 h 2631688"/>
              <a:gd name="connsiteX2" fmla="*/ 2219093 w 2219093"/>
              <a:gd name="connsiteY2" fmla="*/ 0 h 2631688"/>
            </a:gdLst>
            <a:ahLst/>
            <a:cxnLst>
              <a:cxn ang="0">
                <a:pos x="connsiteX0" y="connsiteY0"/>
              </a:cxn>
              <a:cxn ang="0">
                <a:pos x="connsiteX1" y="connsiteY1"/>
              </a:cxn>
              <a:cxn ang="0">
                <a:pos x="connsiteX2" y="connsiteY2"/>
              </a:cxn>
            </a:cxnLst>
            <a:rect l="l" t="t" r="r" b="b"/>
            <a:pathLst>
              <a:path w="2219093" h="2631688">
                <a:moveTo>
                  <a:pt x="0" y="2631688"/>
                </a:moveTo>
                <a:cubicBezTo>
                  <a:pt x="210944" y="1819507"/>
                  <a:pt x="421888" y="1007327"/>
                  <a:pt x="791737" y="568712"/>
                </a:cubicBezTo>
                <a:cubicBezTo>
                  <a:pt x="1161586" y="130097"/>
                  <a:pt x="1690339" y="65048"/>
                  <a:pt x="2219093" y="0"/>
                </a:cubicBezTo>
              </a:path>
            </a:pathLst>
          </a:custGeom>
          <a:ln>
            <a:tailEnd type="triangle"/>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AR"/>
          </a:p>
        </p:txBody>
      </p:sp>
      <p:sp>
        <p:nvSpPr>
          <p:cNvPr id="16" name="15 Forma libre"/>
          <p:cNvSpPr/>
          <p:nvPr/>
        </p:nvSpPr>
        <p:spPr>
          <a:xfrm>
            <a:off x="1316038" y="3867150"/>
            <a:ext cx="2441575" cy="1273175"/>
          </a:xfrm>
          <a:custGeom>
            <a:avLst/>
            <a:gdLst>
              <a:gd name="connsiteX0" fmla="*/ 0 w 2442117"/>
              <a:gd name="connsiteY0" fmla="*/ 1273097 h 1273097"/>
              <a:gd name="connsiteX1" fmla="*/ 1003610 w 2442117"/>
              <a:gd name="connsiteY1" fmla="*/ 180278 h 1273097"/>
              <a:gd name="connsiteX2" fmla="*/ 2442117 w 2442117"/>
              <a:gd name="connsiteY2" fmla="*/ 191429 h 1273097"/>
            </a:gdLst>
            <a:ahLst/>
            <a:cxnLst>
              <a:cxn ang="0">
                <a:pos x="connsiteX0" y="connsiteY0"/>
              </a:cxn>
              <a:cxn ang="0">
                <a:pos x="connsiteX1" y="connsiteY1"/>
              </a:cxn>
              <a:cxn ang="0">
                <a:pos x="connsiteX2" y="connsiteY2"/>
              </a:cxn>
            </a:cxnLst>
            <a:rect l="l" t="t" r="r" b="b"/>
            <a:pathLst>
              <a:path w="2442117" h="1273097">
                <a:moveTo>
                  <a:pt x="0" y="1273097"/>
                </a:moveTo>
                <a:cubicBezTo>
                  <a:pt x="298295" y="816826"/>
                  <a:pt x="596591" y="360556"/>
                  <a:pt x="1003610" y="180278"/>
                </a:cubicBezTo>
                <a:cubicBezTo>
                  <a:pt x="1410629" y="0"/>
                  <a:pt x="1926373" y="95714"/>
                  <a:pt x="2442117" y="191429"/>
                </a:cubicBezTo>
              </a:path>
            </a:pathLst>
          </a:custGeom>
          <a:ln>
            <a:tailEnd type="triangle"/>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AR"/>
          </a:p>
        </p:txBody>
      </p:sp>
      <p:sp>
        <p:nvSpPr>
          <p:cNvPr id="48140" name="16 CuadroTexto"/>
          <p:cNvSpPr txBox="1">
            <a:spLocks noChangeArrowheads="1"/>
          </p:cNvSpPr>
          <p:nvPr/>
        </p:nvSpPr>
        <p:spPr bwMode="auto">
          <a:xfrm>
            <a:off x="2786063" y="4143375"/>
            <a:ext cx="733425" cy="369888"/>
          </a:xfrm>
          <a:prstGeom prst="rect">
            <a:avLst/>
          </a:prstGeom>
          <a:noFill/>
          <a:ln w="9525">
            <a:noFill/>
            <a:miter lim="800000"/>
            <a:headEnd/>
            <a:tailEnd/>
          </a:ln>
        </p:spPr>
        <p:txBody>
          <a:bodyPr wrap="none">
            <a:spAutoFit/>
          </a:bodyPr>
          <a:lstStyle/>
          <a:p>
            <a:r>
              <a:rPr lang="es-AR">
                <a:latin typeface="Georgia" pitchFamily="18" charset="0"/>
              </a:rPr>
              <a:t>164%</a:t>
            </a:r>
          </a:p>
        </p:txBody>
      </p:sp>
      <p:sp>
        <p:nvSpPr>
          <p:cNvPr id="48141" name="17 CuadroTexto"/>
          <p:cNvSpPr txBox="1">
            <a:spLocks noChangeArrowheads="1"/>
          </p:cNvSpPr>
          <p:nvPr/>
        </p:nvSpPr>
        <p:spPr bwMode="auto">
          <a:xfrm>
            <a:off x="2500313" y="2786063"/>
            <a:ext cx="768350" cy="369887"/>
          </a:xfrm>
          <a:prstGeom prst="rect">
            <a:avLst/>
          </a:prstGeom>
          <a:noFill/>
          <a:ln w="9525">
            <a:noFill/>
            <a:miter lim="800000"/>
            <a:headEnd/>
            <a:tailEnd/>
          </a:ln>
        </p:spPr>
        <p:txBody>
          <a:bodyPr wrap="none">
            <a:spAutoFit/>
          </a:bodyPr>
          <a:lstStyle/>
          <a:p>
            <a:r>
              <a:rPr lang="es-AR">
                <a:latin typeface="Georgia" pitchFamily="18" charset="0"/>
              </a:rPr>
              <a:t>384%</a:t>
            </a:r>
          </a:p>
        </p:txBody>
      </p:sp>
      <p:sp>
        <p:nvSpPr>
          <p:cNvPr id="58382" name="18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4FD7CF57-B0FF-4C33-A5A0-52A9AF26E72C}" type="slidenum">
              <a:rPr lang="es-AR">
                <a:cs typeface="Arial" charset="0"/>
              </a:rPr>
              <a:pPr fontAlgn="base">
                <a:spcBef>
                  <a:spcPct val="0"/>
                </a:spcBef>
                <a:spcAft>
                  <a:spcPct val="0"/>
                </a:spcAft>
                <a:defRPr/>
              </a:pPr>
              <a:t>27</a:t>
            </a:fld>
            <a:endParaRPr lang="es-AR">
              <a:cs typeface="Arial" charset="0"/>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txBox="1">
            <a:spLocks noChangeArrowheads="1"/>
          </p:cNvSpPr>
          <p:nvPr/>
        </p:nvSpPr>
        <p:spPr bwMode="auto">
          <a:xfrm>
            <a:off x="214313" y="500063"/>
            <a:ext cx="8701087" cy="871537"/>
          </a:xfrm>
          <a:prstGeom prst="rect">
            <a:avLst/>
          </a:prstGeom>
          <a:noFill/>
          <a:ln w="9525">
            <a:noFill/>
            <a:miter lim="800000"/>
            <a:headEnd/>
            <a:tailEnd/>
          </a:ln>
        </p:spPr>
        <p:txBody>
          <a:bodyPr anchor="ctr"/>
          <a:lstStyle/>
          <a:p>
            <a:r>
              <a:rPr lang="es-ES" sz="2400" b="1">
                <a:latin typeface="Georgia" pitchFamily="18" charset="0"/>
              </a:rPr>
              <a:t>Avances significativos en la reducción del porcentaje de pobreza y mejora de indicadores sociales</a:t>
            </a:r>
          </a:p>
        </p:txBody>
      </p:sp>
      <p:pic>
        <p:nvPicPr>
          <p:cNvPr id="50178" name="Picture 1"/>
          <p:cNvPicPr>
            <a:picLocks noChangeAspect="1" noChangeArrowheads="1"/>
          </p:cNvPicPr>
          <p:nvPr/>
        </p:nvPicPr>
        <p:blipFill>
          <a:blip r:embed="rId3"/>
          <a:srcRect/>
          <a:stretch>
            <a:fillRect/>
          </a:stretch>
        </p:blipFill>
        <p:spPr bwMode="auto">
          <a:xfrm>
            <a:off x="571500" y="1716088"/>
            <a:ext cx="4929188" cy="4957762"/>
          </a:xfrm>
          <a:prstGeom prst="rect">
            <a:avLst/>
          </a:prstGeom>
          <a:noFill/>
          <a:ln w="9525">
            <a:noFill/>
            <a:miter lim="800000"/>
            <a:headEnd/>
            <a:tailEnd/>
          </a:ln>
        </p:spPr>
      </p:pic>
      <p:sp>
        <p:nvSpPr>
          <p:cNvPr id="50179" name="Text Box 15"/>
          <p:cNvSpPr txBox="1">
            <a:spLocks noChangeArrowheads="1"/>
          </p:cNvSpPr>
          <p:nvPr/>
        </p:nvSpPr>
        <p:spPr bwMode="auto">
          <a:xfrm>
            <a:off x="571500" y="1358900"/>
            <a:ext cx="5000625" cy="498475"/>
          </a:xfrm>
          <a:prstGeom prst="rect">
            <a:avLst/>
          </a:prstGeom>
          <a:noFill/>
          <a:ln w="9525">
            <a:noFill/>
            <a:miter lim="800000"/>
            <a:headEnd/>
            <a:tailEnd/>
          </a:ln>
        </p:spPr>
        <p:txBody>
          <a:bodyPr>
            <a:spAutoFit/>
          </a:bodyPr>
          <a:lstStyle/>
          <a:p>
            <a:pPr algn="ctr">
              <a:spcBef>
                <a:spcPct val="20000"/>
              </a:spcBef>
              <a:buClr>
                <a:srgbClr val="C51230"/>
              </a:buClr>
              <a:buFont typeface="Wingdings" pitchFamily="2" charset="2"/>
              <a:buNone/>
            </a:pPr>
            <a:r>
              <a:rPr lang="es-ES" sz="1200" b="1">
                <a:latin typeface="Calibri" pitchFamily="34" charset="0"/>
              </a:rPr>
              <a:t>AMÉRICA LATINA: TASAS DE POBREZA e INDIGENCIA, 1980-2013</a:t>
            </a:r>
            <a:endParaRPr lang="es-ES" sz="1200" baseline="30000">
              <a:latin typeface="Calibri" pitchFamily="34" charset="0"/>
            </a:endParaRPr>
          </a:p>
          <a:p>
            <a:pPr algn="ctr">
              <a:spcBef>
                <a:spcPct val="20000"/>
              </a:spcBef>
              <a:buClr>
                <a:srgbClr val="C51230"/>
              </a:buClr>
              <a:buFont typeface="Wingdings" pitchFamily="2" charset="2"/>
              <a:buNone/>
            </a:pPr>
            <a:r>
              <a:rPr lang="es-ES" sz="1200">
                <a:latin typeface="Calibri" pitchFamily="34" charset="0"/>
              </a:rPr>
              <a:t>(</a:t>
            </a:r>
            <a:r>
              <a:rPr lang="es-ES" sz="1200" i="1">
                <a:latin typeface="Calibri" pitchFamily="34" charset="0"/>
              </a:rPr>
              <a:t>En porcentajes y millones de personas</a:t>
            </a:r>
            <a:r>
              <a:rPr lang="es-ES" sz="1200">
                <a:latin typeface="Calibri" pitchFamily="34" charset="0"/>
              </a:rPr>
              <a:t>)</a:t>
            </a:r>
          </a:p>
        </p:txBody>
      </p:sp>
      <p:sp>
        <p:nvSpPr>
          <p:cNvPr id="50180" name="Text Box 20"/>
          <p:cNvSpPr txBox="1">
            <a:spLocks noChangeArrowheads="1"/>
          </p:cNvSpPr>
          <p:nvPr/>
        </p:nvSpPr>
        <p:spPr bwMode="auto">
          <a:xfrm>
            <a:off x="1524000" y="6551613"/>
            <a:ext cx="6858000" cy="230187"/>
          </a:xfrm>
          <a:prstGeom prst="rect">
            <a:avLst/>
          </a:prstGeom>
          <a:noFill/>
          <a:ln w="9525">
            <a:noFill/>
            <a:miter lim="800000"/>
            <a:headEnd/>
            <a:tailEnd/>
          </a:ln>
        </p:spPr>
        <p:txBody>
          <a:bodyPr>
            <a:spAutoFit/>
          </a:bodyPr>
          <a:lstStyle/>
          <a:p>
            <a:pPr>
              <a:spcBef>
                <a:spcPct val="20000"/>
              </a:spcBef>
              <a:buClr>
                <a:srgbClr val="C51230"/>
              </a:buClr>
            </a:pPr>
            <a:r>
              <a:rPr lang="es-ES" sz="900" b="1">
                <a:latin typeface="Calibri" pitchFamily="34" charset="0"/>
              </a:rPr>
              <a:t>Fuente</a:t>
            </a:r>
            <a:r>
              <a:rPr lang="es-ES" sz="900">
                <a:latin typeface="Calibri" pitchFamily="34" charset="0"/>
              </a:rPr>
              <a:t>: Comisión Económica para América Latina y el Caribe (CEPAL), sobre la base de información oficial.</a:t>
            </a:r>
          </a:p>
        </p:txBody>
      </p:sp>
      <p:sp>
        <p:nvSpPr>
          <p:cNvPr id="50181" name="7 Rectángulo"/>
          <p:cNvSpPr>
            <a:spLocks noChangeArrowheads="1"/>
          </p:cNvSpPr>
          <p:nvPr/>
        </p:nvSpPr>
        <p:spPr bwMode="auto">
          <a:xfrm>
            <a:off x="5857875" y="1428750"/>
            <a:ext cx="3071813" cy="4803775"/>
          </a:xfrm>
          <a:prstGeom prst="rect">
            <a:avLst/>
          </a:prstGeom>
          <a:noFill/>
          <a:ln w="9525">
            <a:noFill/>
            <a:miter lim="800000"/>
            <a:headEnd/>
            <a:tailEnd/>
          </a:ln>
        </p:spPr>
        <p:txBody>
          <a:bodyPr>
            <a:spAutoFit/>
          </a:bodyPr>
          <a:lstStyle/>
          <a:p>
            <a:pPr>
              <a:spcBef>
                <a:spcPts val="600"/>
              </a:spcBef>
              <a:spcAft>
                <a:spcPts val="600"/>
              </a:spcAft>
              <a:buFont typeface="Arial" charset="0"/>
              <a:buChar char="•"/>
            </a:pPr>
            <a:r>
              <a:rPr lang="es-AR" sz="1400">
                <a:latin typeface="Georgia" pitchFamily="18" charset="0"/>
              </a:rPr>
              <a:t>La tasa de pobreza de América Latina en 2012 alcanzó al 28,2% de la población, y la indigencia o pobreza extrema al 11,3%. </a:t>
            </a:r>
          </a:p>
          <a:p>
            <a:pPr>
              <a:spcBef>
                <a:spcPts val="600"/>
              </a:spcBef>
              <a:spcAft>
                <a:spcPts val="600"/>
              </a:spcAft>
              <a:buFont typeface="Arial" charset="0"/>
              <a:buChar char="•"/>
            </a:pPr>
            <a:r>
              <a:rPr lang="es-AR" sz="1400">
                <a:latin typeface="Georgia" pitchFamily="18" charset="0"/>
              </a:rPr>
              <a:t>Esto </a:t>
            </a:r>
            <a:r>
              <a:rPr lang="es-AR" sz="1400" b="1" i="1">
                <a:latin typeface="Georgia" pitchFamily="18" charset="0"/>
              </a:rPr>
              <a:t>implica caídas de 42% y de 50% para la pobreza e indigencia entre 1990 y 2012.</a:t>
            </a:r>
          </a:p>
          <a:p>
            <a:pPr>
              <a:spcBef>
                <a:spcPts val="600"/>
              </a:spcBef>
              <a:spcAft>
                <a:spcPts val="600"/>
              </a:spcAft>
              <a:buFont typeface="Arial" charset="0"/>
              <a:buChar char="•"/>
            </a:pPr>
            <a:r>
              <a:rPr lang="es-AR" sz="1400">
                <a:latin typeface="Georgia" pitchFamily="18" charset="0"/>
              </a:rPr>
              <a:t>Estos porcentajes equivalen a 164 millones de personas en situación de pobreza, de los cuales 66 millones son pobres extremos.</a:t>
            </a:r>
          </a:p>
          <a:p>
            <a:pPr>
              <a:spcBef>
                <a:spcPts val="600"/>
              </a:spcBef>
              <a:spcAft>
                <a:spcPts val="600"/>
              </a:spcAft>
              <a:buFont typeface="Arial" charset="0"/>
              <a:buChar char="•"/>
            </a:pPr>
            <a:r>
              <a:rPr lang="es-AR" sz="1400">
                <a:latin typeface="Georgia" pitchFamily="18" charset="0"/>
              </a:rPr>
              <a:t>Sin embargo </a:t>
            </a:r>
            <a:r>
              <a:rPr lang="es-AR" sz="1400" b="1" i="1">
                <a:latin typeface="Georgia" pitchFamily="18" charset="0"/>
              </a:rPr>
              <a:t>estos avances fueron insuficientes para contrarrestar completamente el elevado crecimiento poblacional del período.</a:t>
            </a:r>
            <a:r>
              <a:rPr lang="es-AR" sz="1400" u="sng">
                <a:latin typeface="Georgia" pitchFamily="18" charset="0"/>
              </a:rPr>
              <a:t> </a:t>
            </a:r>
            <a:r>
              <a:rPr lang="es-AR" sz="1400">
                <a:latin typeface="Georgia" pitchFamily="18" charset="0"/>
              </a:rPr>
              <a:t>En términos absolutos, el número de personas pobres e indigentes de 2013 supera al de aquel año en 34 millones el monto de 1980.</a:t>
            </a:r>
          </a:p>
        </p:txBody>
      </p:sp>
      <p:sp>
        <p:nvSpPr>
          <p:cNvPr id="60422" name="8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642F7C20-7CB2-44F1-B236-99CC602F518F}" type="slidenum">
              <a:rPr lang="es-AR">
                <a:cs typeface="Arial" charset="0"/>
              </a:rPr>
              <a:pPr fontAlgn="base">
                <a:spcBef>
                  <a:spcPct val="0"/>
                </a:spcBef>
                <a:spcAft>
                  <a:spcPct val="0"/>
                </a:spcAft>
                <a:defRPr/>
              </a:pPr>
              <a:t>28</a:t>
            </a:fld>
            <a:endParaRPr lang="es-AR">
              <a:cs typeface="Arial" charset="0"/>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0" name="Rectangle 3"/>
          <p:cNvSpPr>
            <a:spLocks noChangeArrowheads="1"/>
          </p:cNvSpPr>
          <p:nvPr/>
        </p:nvSpPr>
        <p:spPr bwMode="auto">
          <a:xfrm>
            <a:off x="0" y="2224088"/>
            <a:ext cx="9144000" cy="0"/>
          </a:xfrm>
          <a:prstGeom prst="rect">
            <a:avLst/>
          </a:prstGeom>
          <a:noFill/>
          <a:ln w="9525">
            <a:noFill/>
            <a:miter lim="800000"/>
            <a:headEnd/>
            <a:tailEnd/>
          </a:ln>
        </p:spPr>
        <p:txBody>
          <a:bodyPr wrap="none" anchor="ctr">
            <a:spAutoFit/>
          </a:bodyPr>
          <a:lstStyle/>
          <a:p>
            <a:endParaRPr lang="es-ES">
              <a:latin typeface="Georgia" pitchFamily="18" charset="0"/>
            </a:endParaRPr>
          </a:p>
        </p:txBody>
      </p:sp>
      <p:graphicFrame>
        <p:nvGraphicFramePr>
          <p:cNvPr id="1029" name="Object 5"/>
          <p:cNvGraphicFramePr>
            <a:graphicFrameLocks noGrp="1" noChangeAspect="1"/>
          </p:cNvGraphicFramePr>
          <p:nvPr>
            <p:ph idx="1"/>
          </p:nvPr>
        </p:nvGraphicFramePr>
        <p:xfrm>
          <a:off x="114300" y="2286000"/>
          <a:ext cx="5029200" cy="3429000"/>
        </p:xfrm>
        <a:graphic>
          <a:graphicData uri="http://schemas.openxmlformats.org/presentationml/2006/ole">
            <p:oleObj spid="_x0000_s1029" name="Chart" r:id="rId4" imgW="4295851" imgH="2390851" progId="Excel.Sheet.8">
              <p:embed/>
            </p:oleObj>
          </a:graphicData>
        </a:graphic>
      </p:graphicFrame>
      <p:sp>
        <p:nvSpPr>
          <p:cNvPr id="1031" name="Text Box 5"/>
          <p:cNvSpPr txBox="1">
            <a:spLocks noChangeArrowheads="1"/>
          </p:cNvSpPr>
          <p:nvPr/>
        </p:nvSpPr>
        <p:spPr bwMode="auto">
          <a:xfrm>
            <a:off x="685800" y="1524000"/>
            <a:ext cx="3810000" cy="738188"/>
          </a:xfrm>
          <a:prstGeom prst="rect">
            <a:avLst/>
          </a:prstGeom>
          <a:noFill/>
          <a:ln w="9525">
            <a:noFill/>
            <a:miter lim="800000"/>
            <a:headEnd/>
            <a:tailEnd/>
          </a:ln>
        </p:spPr>
        <p:txBody>
          <a:bodyPr>
            <a:spAutoFit/>
          </a:bodyPr>
          <a:lstStyle/>
          <a:p>
            <a:pPr algn="ctr"/>
            <a:r>
              <a:rPr lang="es-ES" sz="1400" b="1">
                <a:latin typeface="Georgia" pitchFamily="18" charset="0"/>
              </a:rPr>
              <a:t>América Latina y otras regiones del mundo: coeficiente de Gini</a:t>
            </a:r>
          </a:p>
          <a:p>
            <a:pPr algn="ctr"/>
            <a:r>
              <a:rPr lang="es-ES" sz="1400" b="1">
                <a:latin typeface="Georgia" pitchFamily="18" charset="0"/>
              </a:rPr>
              <a:t>CIRCA 2006.</a:t>
            </a:r>
          </a:p>
        </p:txBody>
      </p:sp>
      <p:sp>
        <p:nvSpPr>
          <p:cNvPr id="1032" name="Text Box 6"/>
          <p:cNvSpPr txBox="1">
            <a:spLocks noChangeArrowheads="1"/>
          </p:cNvSpPr>
          <p:nvPr/>
        </p:nvSpPr>
        <p:spPr bwMode="auto">
          <a:xfrm>
            <a:off x="142875" y="5857875"/>
            <a:ext cx="8643938" cy="549275"/>
          </a:xfrm>
          <a:prstGeom prst="rect">
            <a:avLst/>
          </a:prstGeom>
          <a:noFill/>
          <a:ln w="9525">
            <a:noFill/>
            <a:miter lim="800000"/>
            <a:headEnd/>
            <a:tailEnd/>
          </a:ln>
        </p:spPr>
        <p:txBody>
          <a:bodyPr>
            <a:spAutoFit/>
          </a:bodyPr>
          <a:lstStyle/>
          <a:p>
            <a:r>
              <a:rPr lang="es-ES" sz="1000" b="1">
                <a:latin typeface="Georgia" pitchFamily="18" charset="0"/>
              </a:rPr>
              <a:t>Fuentes:</a:t>
            </a:r>
            <a:r>
              <a:rPr lang="es-ES" sz="1000">
                <a:latin typeface="Georgia" pitchFamily="18" charset="0"/>
              </a:rPr>
              <a:t> CEPAL, en base a tabulaciones de las encuestas de hogares de los respectivos países y World Income Inequality Database (WIID). </a:t>
            </a:r>
            <a:endParaRPr lang="es-ES" sz="1000" b="1">
              <a:latin typeface="Georgia" pitchFamily="18" charset="0"/>
            </a:endParaRPr>
          </a:p>
          <a:p>
            <a:r>
              <a:rPr lang="es-ES" sz="1000" b="1">
                <a:latin typeface="Georgia" pitchFamily="18" charset="0"/>
              </a:rPr>
              <a:t>Notas</a:t>
            </a:r>
            <a:r>
              <a:rPr lang="es-ES" sz="1000">
                <a:latin typeface="Georgia" pitchFamily="18" charset="0"/>
              </a:rPr>
              <a:t>:  Los datos regionales son promedios simples. En el cálculo se consideró la última observación disponible en cada país para el período 2000-2006</a:t>
            </a:r>
            <a:r>
              <a:rPr lang="en-US" sz="1000">
                <a:latin typeface="Georgia" pitchFamily="18" charset="0"/>
              </a:rPr>
              <a:t> </a:t>
            </a:r>
          </a:p>
        </p:txBody>
      </p:sp>
      <p:pic>
        <p:nvPicPr>
          <p:cNvPr id="1033" name="Picture 11"/>
          <p:cNvPicPr>
            <a:picLocks noChangeAspect="1" noChangeArrowheads="1"/>
          </p:cNvPicPr>
          <p:nvPr/>
        </p:nvPicPr>
        <p:blipFill>
          <a:blip r:embed="rId5"/>
          <a:srcRect/>
          <a:stretch>
            <a:fillRect/>
          </a:stretch>
        </p:blipFill>
        <p:spPr bwMode="auto">
          <a:xfrm>
            <a:off x="5029200" y="2362200"/>
            <a:ext cx="4114800" cy="3536950"/>
          </a:xfrm>
          <a:prstGeom prst="rect">
            <a:avLst/>
          </a:prstGeom>
          <a:noFill/>
          <a:ln w="9525">
            <a:noFill/>
            <a:miter lim="800000"/>
            <a:headEnd/>
            <a:tailEnd/>
          </a:ln>
        </p:spPr>
      </p:pic>
      <p:sp>
        <p:nvSpPr>
          <p:cNvPr id="1034" name="Text Box 12"/>
          <p:cNvSpPr txBox="1">
            <a:spLocks noChangeArrowheads="1"/>
          </p:cNvSpPr>
          <p:nvPr/>
        </p:nvSpPr>
        <p:spPr bwMode="auto">
          <a:xfrm>
            <a:off x="5334000" y="1555750"/>
            <a:ext cx="3810000" cy="730250"/>
          </a:xfrm>
          <a:prstGeom prst="rect">
            <a:avLst/>
          </a:prstGeom>
          <a:noFill/>
          <a:ln w="9525">
            <a:noFill/>
            <a:miter lim="800000"/>
            <a:headEnd/>
            <a:tailEnd/>
          </a:ln>
        </p:spPr>
        <p:txBody>
          <a:bodyPr>
            <a:spAutoFit/>
          </a:bodyPr>
          <a:lstStyle/>
          <a:p>
            <a:pPr algn="ctr"/>
            <a:r>
              <a:rPr lang="es-ES" sz="1400" b="1">
                <a:latin typeface="Georgia" pitchFamily="18" charset="0"/>
              </a:rPr>
              <a:t>América Latina: Estructura de la distribución del ingreso por deciles. Alredor de 2008.</a:t>
            </a:r>
          </a:p>
        </p:txBody>
      </p:sp>
      <p:sp>
        <p:nvSpPr>
          <p:cNvPr id="1035" name="3 Título"/>
          <p:cNvSpPr txBox="1">
            <a:spLocks/>
          </p:cNvSpPr>
          <p:nvPr/>
        </p:nvSpPr>
        <p:spPr bwMode="auto">
          <a:xfrm>
            <a:off x="71438" y="714375"/>
            <a:ext cx="8786812" cy="500063"/>
          </a:xfrm>
          <a:prstGeom prst="rect">
            <a:avLst/>
          </a:prstGeom>
          <a:noFill/>
          <a:ln w="9525">
            <a:noFill/>
            <a:miter lim="800000"/>
            <a:headEnd/>
            <a:tailEnd/>
          </a:ln>
        </p:spPr>
        <p:txBody>
          <a:bodyPr anchor="ctr"/>
          <a:lstStyle/>
          <a:p>
            <a:r>
              <a:rPr lang="es-AR" sz="2400" b="1">
                <a:solidFill>
                  <a:schemeClr val="tx2"/>
                </a:solidFill>
                <a:latin typeface="Georgia" pitchFamily="18" charset="0"/>
              </a:rPr>
              <a:t>Sin embargo, América Latina sigue siendo la región más desigual del mundo</a:t>
            </a:r>
            <a:endParaRPr lang="en-US" sz="2400" b="1">
              <a:solidFill>
                <a:schemeClr val="tx2"/>
              </a:solidFill>
              <a:latin typeface="Georgia" pitchFamily="18" charset="0"/>
            </a:endParaRPr>
          </a:p>
        </p:txBody>
      </p:sp>
      <p:sp>
        <p:nvSpPr>
          <p:cNvPr id="1036" name="9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5FC993C4-E79D-4472-9C73-1FE7BD418B84}" type="slidenum">
              <a:rPr lang="es-AR">
                <a:cs typeface="Arial" charset="0"/>
              </a:rPr>
              <a:pPr fontAlgn="base">
                <a:spcBef>
                  <a:spcPct val="0"/>
                </a:spcBef>
                <a:spcAft>
                  <a:spcPct val="0"/>
                </a:spcAft>
                <a:defRPr/>
              </a:pPr>
              <a:t>29</a:t>
            </a:fld>
            <a:endParaRPr lang="es-AR">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5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48612BCC-0C3D-46BC-9A70-0957B19365DB}" type="slidenum">
              <a:rPr lang="es-AR">
                <a:cs typeface="Arial" charset="0"/>
              </a:rPr>
              <a:pPr fontAlgn="base">
                <a:spcBef>
                  <a:spcPct val="0"/>
                </a:spcBef>
                <a:spcAft>
                  <a:spcPct val="0"/>
                </a:spcAft>
                <a:defRPr/>
              </a:pPr>
              <a:t>3</a:t>
            </a:fld>
            <a:endParaRPr lang="es-AR">
              <a:cs typeface="Arial" charset="0"/>
            </a:endParaRPr>
          </a:p>
        </p:txBody>
      </p:sp>
      <p:sp>
        <p:nvSpPr>
          <p:cNvPr id="7" name="2 Marcador de contenido"/>
          <p:cNvSpPr>
            <a:spLocks noGrp="1"/>
          </p:cNvSpPr>
          <p:nvPr>
            <p:ph idx="1"/>
          </p:nvPr>
        </p:nvSpPr>
        <p:spPr>
          <a:xfrm>
            <a:off x="500063" y="1214438"/>
            <a:ext cx="8215312" cy="5286375"/>
          </a:xfrm>
        </p:spPr>
        <p:txBody>
          <a:bodyPr>
            <a:normAutofit lnSpcReduction="10000"/>
          </a:bodyPr>
          <a:lstStyle/>
          <a:p>
            <a:pPr marL="514350" indent="-514350" algn="just" eaLnBrk="1" fontAlgn="auto" hangingPunct="1">
              <a:spcBef>
                <a:spcPts val="1200"/>
              </a:spcBef>
              <a:spcAft>
                <a:spcPts val="0"/>
              </a:spcAft>
              <a:buClr>
                <a:schemeClr val="accent3"/>
              </a:buClr>
              <a:buFont typeface="+mj-lt"/>
              <a:buAutoNum type="romanUcPeriod"/>
              <a:defRPr/>
            </a:pPr>
            <a:endParaRPr lang="es-AR" sz="2400" dirty="0" smtClean="0"/>
          </a:p>
          <a:p>
            <a:pPr marL="514350" indent="-514350" algn="just" eaLnBrk="1" fontAlgn="auto" hangingPunct="1">
              <a:spcBef>
                <a:spcPts val="1200"/>
              </a:spcBef>
              <a:spcAft>
                <a:spcPts val="0"/>
              </a:spcAft>
              <a:buClr>
                <a:schemeClr val="accent3"/>
              </a:buClr>
              <a:buFont typeface="+mj-lt"/>
              <a:buAutoNum type="romanUcPeriod"/>
              <a:defRPr/>
            </a:pPr>
            <a:r>
              <a:rPr lang="es-AR" sz="2400" dirty="0" smtClean="0"/>
              <a:t>Cambios  en la configuración financiera internacional en los últimos 30 años</a:t>
            </a:r>
          </a:p>
          <a:p>
            <a:pPr marL="514350" indent="-514350" algn="just" eaLnBrk="1" fontAlgn="auto" hangingPunct="1">
              <a:spcBef>
                <a:spcPts val="1200"/>
              </a:spcBef>
              <a:spcAft>
                <a:spcPts val="0"/>
              </a:spcAft>
              <a:buClr>
                <a:schemeClr val="accent3"/>
              </a:buClr>
              <a:buFont typeface="+mj-lt"/>
              <a:buAutoNum type="romanUcPeriod"/>
              <a:defRPr/>
            </a:pPr>
            <a:r>
              <a:rPr lang="es-AR" sz="2400" dirty="0" smtClean="0">
                <a:solidFill>
                  <a:schemeClr val="bg1">
                    <a:lumMod val="85000"/>
                  </a:schemeClr>
                </a:solidFill>
              </a:rPr>
              <a:t>La Crisis Financiera Internacional, las respuestas de política, la coyuntura actual y los desafíos para los mercados emergentes</a:t>
            </a:r>
          </a:p>
          <a:p>
            <a:pPr marL="514350" indent="-514350" algn="just" eaLnBrk="1" fontAlgn="auto" hangingPunct="1">
              <a:spcBef>
                <a:spcPts val="1200"/>
              </a:spcBef>
              <a:spcAft>
                <a:spcPts val="0"/>
              </a:spcAft>
              <a:buClr>
                <a:schemeClr val="accent3"/>
              </a:buClr>
              <a:buFont typeface="+mj-lt"/>
              <a:buAutoNum type="romanUcPeriod"/>
              <a:defRPr/>
            </a:pPr>
            <a:r>
              <a:rPr lang="es-AR" sz="2400" dirty="0" smtClean="0">
                <a:solidFill>
                  <a:schemeClr val="bg1">
                    <a:lumMod val="85000"/>
                  </a:schemeClr>
                </a:solidFill>
              </a:rPr>
              <a:t>Desempeño de la región en los últimos 15 años y perspectivas hacia delante</a:t>
            </a:r>
          </a:p>
          <a:p>
            <a:pPr marL="514350" indent="-514350" algn="just" eaLnBrk="1" fontAlgn="auto" hangingPunct="1">
              <a:spcBef>
                <a:spcPts val="1200"/>
              </a:spcBef>
              <a:spcAft>
                <a:spcPts val="0"/>
              </a:spcAft>
              <a:buClr>
                <a:schemeClr val="accent3"/>
              </a:buClr>
              <a:buFont typeface="+mj-lt"/>
              <a:buAutoNum type="romanUcPeriod"/>
              <a:defRPr/>
            </a:pPr>
            <a:r>
              <a:rPr lang="es-AR" sz="2400" dirty="0" smtClean="0">
                <a:solidFill>
                  <a:schemeClr val="bg1">
                    <a:lumMod val="85000"/>
                  </a:schemeClr>
                </a:solidFill>
              </a:rPr>
              <a:t>Agenda pendiente: hora del desarrollo</a:t>
            </a:r>
          </a:p>
          <a:p>
            <a:pPr marL="514350" indent="-514350" algn="just" eaLnBrk="1" fontAlgn="auto" hangingPunct="1">
              <a:spcBef>
                <a:spcPts val="1200"/>
              </a:spcBef>
              <a:spcAft>
                <a:spcPts val="0"/>
              </a:spcAft>
              <a:buClr>
                <a:schemeClr val="accent3"/>
              </a:buClr>
              <a:buFont typeface="+mj-lt"/>
              <a:buAutoNum type="romanUcPeriod"/>
              <a:defRPr/>
            </a:pPr>
            <a:r>
              <a:rPr lang="es-AR" sz="2400" dirty="0" smtClean="0">
                <a:solidFill>
                  <a:schemeClr val="bg1">
                    <a:lumMod val="85000"/>
                  </a:schemeClr>
                </a:solidFill>
              </a:rPr>
              <a:t>El financiamiento del desarrollo: movilización eficiente del ahorro interno y manejo de la cuenta capital</a:t>
            </a:r>
          </a:p>
          <a:p>
            <a:pPr marL="514350" indent="-514350" algn="just" eaLnBrk="1" fontAlgn="auto" hangingPunct="1">
              <a:spcBef>
                <a:spcPts val="1200"/>
              </a:spcBef>
              <a:spcAft>
                <a:spcPts val="0"/>
              </a:spcAft>
              <a:buClr>
                <a:schemeClr val="accent3"/>
              </a:buClr>
              <a:buFont typeface="+mj-lt"/>
              <a:buAutoNum type="romanUcPeriod"/>
              <a:defRPr/>
            </a:pPr>
            <a:r>
              <a:rPr lang="es-AR" sz="2400" dirty="0" smtClean="0">
                <a:solidFill>
                  <a:schemeClr val="bg1">
                    <a:lumMod val="85000"/>
                  </a:schemeClr>
                </a:solidFill>
              </a:rPr>
              <a:t>Reflexiones finales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4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5D92BE20-42BC-42E4-BD3B-70A688406EFE}" type="slidenum">
              <a:rPr lang="es-AR">
                <a:cs typeface="Arial" charset="0"/>
              </a:rPr>
              <a:pPr fontAlgn="base">
                <a:spcBef>
                  <a:spcPct val="0"/>
                </a:spcBef>
                <a:spcAft>
                  <a:spcPct val="0"/>
                </a:spcAft>
                <a:defRPr/>
              </a:pPr>
              <a:t>30</a:t>
            </a:fld>
            <a:endParaRPr lang="es-AR">
              <a:cs typeface="Arial" charset="0"/>
            </a:endParaRPr>
          </a:p>
        </p:txBody>
      </p:sp>
      <p:pic>
        <p:nvPicPr>
          <p:cNvPr id="55298" name="Picture 2"/>
          <p:cNvPicPr>
            <a:picLocks noChangeAspect="1" noChangeArrowheads="1"/>
          </p:cNvPicPr>
          <p:nvPr/>
        </p:nvPicPr>
        <p:blipFill>
          <a:blip r:embed="rId2"/>
          <a:srcRect/>
          <a:stretch>
            <a:fillRect/>
          </a:stretch>
        </p:blipFill>
        <p:spPr bwMode="auto">
          <a:xfrm>
            <a:off x="1692275" y="1557338"/>
            <a:ext cx="5872163" cy="4762500"/>
          </a:xfrm>
          <a:prstGeom prst="rect">
            <a:avLst/>
          </a:prstGeom>
          <a:noFill/>
          <a:ln w="9525">
            <a:noFill/>
            <a:miter lim="800000"/>
            <a:headEnd/>
            <a:tailEnd/>
          </a:ln>
        </p:spPr>
      </p:pic>
      <p:sp>
        <p:nvSpPr>
          <p:cNvPr id="8" name="3 Título"/>
          <p:cNvSpPr txBox="1">
            <a:spLocks/>
          </p:cNvSpPr>
          <p:nvPr/>
        </p:nvSpPr>
        <p:spPr>
          <a:xfrm>
            <a:off x="0" y="476250"/>
            <a:ext cx="8801100" cy="1000125"/>
          </a:xfrm>
          <a:prstGeom prst="rect">
            <a:avLst/>
          </a:prstGeom>
        </p:spPr>
        <p:style>
          <a:lnRef idx="3">
            <a:schemeClr val="lt1"/>
          </a:lnRef>
          <a:fillRef idx="1">
            <a:schemeClr val="accent2"/>
          </a:fillRef>
          <a:effectRef idx="1">
            <a:schemeClr val="accent2"/>
          </a:effectRef>
          <a:fontRef idx="minor">
            <a:schemeClr val="lt1"/>
          </a:fontRef>
        </p:style>
        <p:txBody>
          <a:bodyPr anchor="ctr"/>
          <a:lstStyle/>
          <a:p>
            <a:pPr algn="just">
              <a:defRPr/>
            </a:pPr>
            <a:r>
              <a:rPr lang="es-AR" sz="1600" b="1">
                <a:solidFill>
                  <a:schemeClr val="bg1"/>
                </a:solidFill>
                <a:cs typeface="Arial" charset="0"/>
              </a:rPr>
              <a:t>Tradicionalmente la región mostraba fases de alto crecimiento acompañadas de déficits c0merciales crónicos en bienes y servicios. El período post-2000 hasta la crisis fue una fase única de la historia moderna con </a:t>
            </a:r>
            <a:r>
              <a:rPr lang="es-AR" sz="1600" b="1" i="1">
                <a:solidFill>
                  <a:schemeClr val="bg1"/>
                </a:solidFill>
                <a:cs typeface="Arial" charset="0"/>
              </a:rPr>
              <a:t>alto crecimiento y superávit externo, fenómeno derivado de un mundo excepcional para la región </a:t>
            </a:r>
            <a:endParaRPr lang="en-US" sz="1600" b="1" i="1">
              <a:solidFill>
                <a:schemeClr val="bg1"/>
              </a:solidFill>
              <a:cs typeface="Arial" charset="0"/>
            </a:endParaRPr>
          </a:p>
        </p:txBody>
      </p:sp>
      <p:sp>
        <p:nvSpPr>
          <p:cNvPr id="55300" name="TextBox 3"/>
          <p:cNvSpPr txBox="1">
            <a:spLocks noChangeArrowheads="1"/>
          </p:cNvSpPr>
          <p:nvPr/>
        </p:nvSpPr>
        <p:spPr bwMode="auto">
          <a:xfrm>
            <a:off x="304800" y="6342063"/>
            <a:ext cx="7696200" cy="230187"/>
          </a:xfrm>
          <a:prstGeom prst="rect">
            <a:avLst/>
          </a:prstGeom>
          <a:noFill/>
          <a:ln w="9525">
            <a:noFill/>
            <a:miter lim="800000"/>
            <a:headEnd/>
            <a:tailEnd/>
          </a:ln>
        </p:spPr>
        <p:txBody>
          <a:bodyPr>
            <a:spAutoFit/>
          </a:bodyPr>
          <a:lstStyle/>
          <a:p>
            <a:r>
              <a:rPr lang="es-ES" sz="900" b="1">
                <a:latin typeface="Georgia" pitchFamily="18" charset="0"/>
              </a:rPr>
              <a:t>Fuente</a:t>
            </a:r>
            <a:r>
              <a:rPr lang="es-ES" sz="900">
                <a:latin typeface="Georgia" pitchFamily="18" charset="0"/>
              </a:rPr>
              <a:t>: </a:t>
            </a:r>
            <a:r>
              <a:rPr lang="es-AR" sz="900">
                <a:latin typeface="Georgia" pitchFamily="18" charset="0"/>
              </a:rPr>
              <a:t>Ocampo, J. A. (2007). La macroeconomía de la bonanza económica latinoamericana. </a:t>
            </a:r>
            <a:r>
              <a:rPr lang="es-AR" sz="900" i="1">
                <a:latin typeface="Georgia" pitchFamily="18" charset="0"/>
              </a:rPr>
              <a:t>Revista de la CEPAL</a:t>
            </a:r>
            <a:r>
              <a:rPr lang="es-AR" sz="900">
                <a:latin typeface="Georgia" pitchFamily="18" charset="0"/>
              </a:rPr>
              <a:t>.</a:t>
            </a:r>
          </a:p>
        </p:txBody>
      </p:sp>
      <p:sp>
        <p:nvSpPr>
          <p:cNvPr id="10" name="9 Elipse"/>
          <p:cNvSpPr/>
          <p:nvPr/>
        </p:nvSpPr>
        <p:spPr>
          <a:xfrm>
            <a:off x="5572125" y="2428875"/>
            <a:ext cx="1500188" cy="857250"/>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11" name="10 Elipse"/>
          <p:cNvSpPr/>
          <p:nvPr/>
        </p:nvSpPr>
        <p:spPr>
          <a:xfrm>
            <a:off x="2571750" y="3286125"/>
            <a:ext cx="1500188" cy="1785938"/>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4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35A6C555-F0CB-4450-91B6-BC7C029F1F52}" type="slidenum">
              <a:rPr lang="es-AR">
                <a:cs typeface="Arial" charset="0"/>
              </a:rPr>
              <a:pPr fontAlgn="base">
                <a:spcBef>
                  <a:spcPct val="0"/>
                </a:spcBef>
                <a:spcAft>
                  <a:spcPct val="0"/>
                </a:spcAft>
                <a:defRPr/>
              </a:pPr>
              <a:t>31</a:t>
            </a:fld>
            <a:endParaRPr lang="es-AR">
              <a:cs typeface="Arial" charset="0"/>
            </a:endParaRPr>
          </a:p>
        </p:txBody>
      </p:sp>
      <p:sp>
        <p:nvSpPr>
          <p:cNvPr id="7" name="3 Título"/>
          <p:cNvSpPr txBox="1">
            <a:spLocks/>
          </p:cNvSpPr>
          <p:nvPr/>
        </p:nvSpPr>
        <p:spPr>
          <a:xfrm>
            <a:off x="128588" y="785813"/>
            <a:ext cx="8801100" cy="1143000"/>
          </a:xfrm>
          <a:prstGeom prst="rect">
            <a:avLst/>
          </a:prstGeom>
        </p:spPr>
        <p:style>
          <a:lnRef idx="3">
            <a:schemeClr val="lt1"/>
          </a:lnRef>
          <a:fillRef idx="1">
            <a:schemeClr val="accent2"/>
          </a:fillRef>
          <a:effectRef idx="1">
            <a:schemeClr val="accent2"/>
          </a:effectRef>
          <a:fontRef idx="minor">
            <a:schemeClr val="lt1"/>
          </a:fontRef>
        </p:style>
        <p:txBody>
          <a:bodyPr anchor="ctr"/>
          <a:lstStyle/>
          <a:p>
            <a:pPr algn="just">
              <a:defRPr/>
            </a:pPr>
            <a:r>
              <a:rPr lang="es-AR" sz="1600" b="1">
                <a:solidFill>
                  <a:schemeClr val="bg1"/>
                </a:solidFill>
                <a:cs typeface="Arial" charset="0"/>
              </a:rPr>
              <a:t>La coyuntura externa ya no es tan favorable para LatAm como lo fue hace unos años. El deterioro de los términos del intercambio y la caída de la demanda externa producto de la crisis financiera internacional ha empujado a la región a niveles de déficit significativos en la cuenta corriente – nuevo </a:t>
            </a:r>
            <a:r>
              <a:rPr lang="es-AR" sz="1600" b="1" i="1">
                <a:solidFill>
                  <a:schemeClr val="bg1"/>
                </a:solidFill>
                <a:cs typeface="Arial" charset="0"/>
              </a:rPr>
              <a:t>patrón  stop and go?</a:t>
            </a:r>
            <a:endParaRPr lang="en-US" sz="1600" b="1" i="1">
              <a:solidFill>
                <a:schemeClr val="bg1"/>
              </a:solidFill>
              <a:cs typeface="Arial" charset="0"/>
            </a:endParaRPr>
          </a:p>
        </p:txBody>
      </p:sp>
      <p:sp>
        <p:nvSpPr>
          <p:cNvPr id="56323" name="TextBox 3"/>
          <p:cNvSpPr txBox="1">
            <a:spLocks noChangeArrowheads="1"/>
          </p:cNvSpPr>
          <p:nvPr/>
        </p:nvSpPr>
        <p:spPr bwMode="auto">
          <a:xfrm>
            <a:off x="285750" y="6143625"/>
            <a:ext cx="7696200" cy="230188"/>
          </a:xfrm>
          <a:prstGeom prst="rect">
            <a:avLst/>
          </a:prstGeom>
          <a:noFill/>
          <a:ln w="9525">
            <a:noFill/>
            <a:miter lim="800000"/>
            <a:headEnd/>
            <a:tailEnd/>
          </a:ln>
        </p:spPr>
        <p:txBody>
          <a:bodyPr>
            <a:spAutoFit/>
          </a:bodyPr>
          <a:lstStyle/>
          <a:p>
            <a:r>
              <a:rPr lang="es-ES" sz="900" b="1">
                <a:latin typeface="Georgia" pitchFamily="18" charset="0"/>
              </a:rPr>
              <a:t>Fuente</a:t>
            </a:r>
            <a:r>
              <a:rPr lang="es-ES" sz="900">
                <a:latin typeface="Georgia" pitchFamily="18" charset="0"/>
              </a:rPr>
              <a:t>: Comisión Económica para América Latina y el Caribe (CEPAL), sobre la base de información oficial de los países</a:t>
            </a:r>
          </a:p>
        </p:txBody>
      </p:sp>
      <p:pic>
        <p:nvPicPr>
          <p:cNvPr id="56324" name="Picture 2"/>
          <p:cNvPicPr>
            <a:picLocks noChangeAspect="1" noChangeArrowheads="1"/>
          </p:cNvPicPr>
          <p:nvPr/>
        </p:nvPicPr>
        <p:blipFill>
          <a:blip r:embed="rId2"/>
          <a:srcRect/>
          <a:stretch>
            <a:fillRect/>
          </a:stretch>
        </p:blipFill>
        <p:spPr bwMode="auto">
          <a:xfrm>
            <a:off x="19050" y="2378075"/>
            <a:ext cx="4821238" cy="2847975"/>
          </a:xfrm>
          <a:prstGeom prst="rect">
            <a:avLst/>
          </a:prstGeom>
          <a:noFill/>
          <a:ln w="9525">
            <a:noFill/>
            <a:miter lim="800000"/>
            <a:headEnd/>
            <a:tailEnd/>
          </a:ln>
        </p:spPr>
      </p:pic>
      <p:pic>
        <p:nvPicPr>
          <p:cNvPr id="56325" name="Picture 3"/>
          <p:cNvPicPr>
            <a:picLocks noChangeAspect="1" noChangeArrowheads="1"/>
          </p:cNvPicPr>
          <p:nvPr/>
        </p:nvPicPr>
        <p:blipFill>
          <a:blip r:embed="rId3"/>
          <a:srcRect/>
          <a:stretch>
            <a:fillRect/>
          </a:stretch>
        </p:blipFill>
        <p:spPr bwMode="auto">
          <a:xfrm>
            <a:off x="4786313" y="2384425"/>
            <a:ext cx="4286250" cy="2759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5 Título"/>
          <p:cNvSpPr>
            <a:spLocks noGrp="1"/>
          </p:cNvSpPr>
          <p:nvPr>
            <p:ph type="title"/>
          </p:nvPr>
        </p:nvSpPr>
        <p:spPr>
          <a:xfrm>
            <a:off x="0" y="571500"/>
            <a:ext cx="7500938" cy="642938"/>
          </a:xfrm>
        </p:spPr>
        <p:txBody>
          <a:bodyPr/>
          <a:lstStyle/>
          <a:p>
            <a:pPr eaLnBrk="1" hangingPunct="1"/>
            <a:r>
              <a:rPr lang="es-AR" sz="2800" b="1" smtClean="0"/>
              <a:t>La inversión en LatAm: composición del ahorro</a:t>
            </a:r>
          </a:p>
        </p:txBody>
      </p:sp>
      <p:sp>
        <p:nvSpPr>
          <p:cNvPr id="67586" name="4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05ABD91D-70D0-4EC9-858A-48C5B47D4947}" type="slidenum">
              <a:rPr lang="es-AR">
                <a:cs typeface="Arial" charset="0"/>
              </a:rPr>
              <a:pPr fontAlgn="base">
                <a:spcBef>
                  <a:spcPct val="0"/>
                </a:spcBef>
                <a:spcAft>
                  <a:spcPct val="0"/>
                </a:spcAft>
                <a:defRPr/>
              </a:pPr>
              <a:t>32</a:t>
            </a:fld>
            <a:endParaRPr lang="es-AR">
              <a:cs typeface="Arial" charset="0"/>
            </a:endParaRPr>
          </a:p>
        </p:txBody>
      </p:sp>
      <p:pic>
        <p:nvPicPr>
          <p:cNvPr id="57347" name="Picture 2"/>
          <p:cNvPicPr>
            <a:picLocks noChangeAspect="1" noChangeArrowheads="1"/>
          </p:cNvPicPr>
          <p:nvPr/>
        </p:nvPicPr>
        <p:blipFill>
          <a:blip r:embed="rId2"/>
          <a:srcRect/>
          <a:stretch>
            <a:fillRect/>
          </a:stretch>
        </p:blipFill>
        <p:spPr bwMode="auto">
          <a:xfrm>
            <a:off x="1409700" y="2281238"/>
            <a:ext cx="6734175" cy="3933825"/>
          </a:xfrm>
          <a:prstGeom prst="rect">
            <a:avLst/>
          </a:prstGeom>
          <a:noFill/>
          <a:ln w="9525">
            <a:noFill/>
            <a:miter lim="800000"/>
            <a:headEnd/>
            <a:tailEnd/>
          </a:ln>
        </p:spPr>
      </p:pic>
      <p:sp>
        <p:nvSpPr>
          <p:cNvPr id="57348" name="Text Box 20"/>
          <p:cNvSpPr txBox="1">
            <a:spLocks noChangeArrowheads="1"/>
          </p:cNvSpPr>
          <p:nvPr/>
        </p:nvSpPr>
        <p:spPr bwMode="auto">
          <a:xfrm>
            <a:off x="1071563" y="6215063"/>
            <a:ext cx="6858000" cy="230187"/>
          </a:xfrm>
          <a:prstGeom prst="rect">
            <a:avLst/>
          </a:prstGeom>
          <a:noFill/>
          <a:ln w="9525">
            <a:noFill/>
            <a:miter lim="800000"/>
            <a:headEnd/>
            <a:tailEnd/>
          </a:ln>
        </p:spPr>
        <p:txBody>
          <a:bodyPr>
            <a:spAutoFit/>
          </a:bodyPr>
          <a:lstStyle/>
          <a:p>
            <a:pPr>
              <a:spcBef>
                <a:spcPct val="20000"/>
              </a:spcBef>
              <a:buClr>
                <a:srgbClr val="C51230"/>
              </a:buClr>
            </a:pPr>
            <a:r>
              <a:rPr lang="es-ES" sz="900" b="1">
                <a:latin typeface="Calibri" pitchFamily="34" charset="0"/>
              </a:rPr>
              <a:t>Fuente</a:t>
            </a:r>
            <a:r>
              <a:rPr lang="es-ES" sz="900">
                <a:latin typeface="Calibri" pitchFamily="34" charset="0"/>
              </a:rPr>
              <a:t>: Comisión Económica para América Latina y el Caribe (CEPAL), sobre la base de información oficial.</a:t>
            </a:r>
          </a:p>
        </p:txBody>
      </p:sp>
      <p:sp>
        <p:nvSpPr>
          <p:cNvPr id="57349" name="8 CuadroTexto"/>
          <p:cNvSpPr txBox="1">
            <a:spLocks noChangeArrowheads="1"/>
          </p:cNvSpPr>
          <p:nvPr/>
        </p:nvSpPr>
        <p:spPr bwMode="auto">
          <a:xfrm>
            <a:off x="142875" y="1285875"/>
            <a:ext cx="8715375" cy="915988"/>
          </a:xfrm>
          <a:prstGeom prst="rect">
            <a:avLst/>
          </a:prstGeom>
          <a:noFill/>
          <a:ln w="9525">
            <a:noFill/>
            <a:miter lim="800000"/>
            <a:headEnd/>
            <a:tailEnd/>
          </a:ln>
        </p:spPr>
        <p:txBody>
          <a:bodyPr>
            <a:spAutoFit/>
          </a:bodyPr>
          <a:lstStyle/>
          <a:p>
            <a:r>
              <a:rPr lang="es-AR">
                <a:latin typeface="Georgia" pitchFamily="18" charset="0"/>
              </a:rPr>
              <a:t>Desde la perspectiva ahorro-inversión esto significa que en la actualidad la región </a:t>
            </a:r>
            <a:r>
              <a:rPr lang="es-AR" b="1" i="1">
                <a:latin typeface="Georgia" pitchFamily="18" charset="0"/>
              </a:rPr>
              <a:t>depende del ahorro externo</a:t>
            </a:r>
            <a:r>
              <a:rPr lang="es-AR">
                <a:latin typeface="Georgia" pitchFamily="18" charset="0"/>
              </a:rPr>
              <a:t> para financiar los niveles de inversión asociados al nivel de empleo actual</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1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5B7BCECC-52E9-4BB4-A633-C9CECFF97259}" type="slidenum">
              <a:rPr lang="es-AR">
                <a:cs typeface="Arial" charset="0"/>
              </a:rPr>
              <a:pPr fontAlgn="base">
                <a:spcBef>
                  <a:spcPct val="0"/>
                </a:spcBef>
                <a:spcAft>
                  <a:spcPct val="0"/>
                </a:spcAft>
                <a:defRPr/>
              </a:pPr>
              <a:t>33</a:t>
            </a:fld>
            <a:endParaRPr lang="es-AR">
              <a:cs typeface="Arial" charset="0"/>
            </a:endParaRPr>
          </a:p>
        </p:txBody>
      </p:sp>
      <p:sp>
        <p:nvSpPr>
          <p:cNvPr id="58370" name="Content Placeholder 2"/>
          <p:cNvSpPr txBox="1">
            <a:spLocks/>
          </p:cNvSpPr>
          <p:nvPr/>
        </p:nvSpPr>
        <p:spPr bwMode="auto">
          <a:xfrm>
            <a:off x="395288" y="1052513"/>
            <a:ext cx="8501062" cy="5359400"/>
          </a:xfrm>
          <a:prstGeom prst="rect">
            <a:avLst/>
          </a:prstGeom>
          <a:noFill/>
          <a:ln w="9525">
            <a:noFill/>
            <a:miter lim="800000"/>
            <a:headEnd/>
            <a:tailEnd/>
          </a:ln>
        </p:spPr>
        <p:txBody>
          <a:bodyPr/>
          <a:lstStyle/>
          <a:p>
            <a:pPr marL="365125" indent="-255588" algn="ctr">
              <a:lnSpc>
                <a:spcPct val="90000"/>
              </a:lnSpc>
              <a:spcBef>
                <a:spcPts val="300"/>
              </a:spcBef>
              <a:buClr>
                <a:srgbClr val="C00000"/>
              </a:buClr>
              <a:buFont typeface="Georgia" pitchFamily="18" charset="0"/>
              <a:buNone/>
            </a:pPr>
            <a:r>
              <a:rPr lang="es-AR" sz="2000">
                <a:solidFill>
                  <a:schemeClr val="accent1"/>
                </a:solidFill>
                <a:latin typeface="Georgia" pitchFamily="18" charset="0"/>
              </a:rPr>
              <a:t>¿</a:t>
            </a:r>
            <a:r>
              <a:rPr lang="es-AR" sz="2000" b="1">
                <a:solidFill>
                  <a:schemeClr val="accent1"/>
                </a:solidFill>
                <a:latin typeface="Georgia" pitchFamily="18" charset="0"/>
              </a:rPr>
              <a:t>cómo sostener y ampliar los importantes avances alcanzados en un contexto de desaceleración y alta volatilidad internacional como el actual</a:t>
            </a:r>
            <a:r>
              <a:rPr lang="es-AR" sz="2000">
                <a:solidFill>
                  <a:schemeClr val="accent1"/>
                </a:solidFill>
                <a:latin typeface="Georgia" pitchFamily="18" charset="0"/>
              </a:rPr>
              <a:t>? </a:t>
            </a:r>
          </a:p>
          <a:p>
            <a:pPr marL="365125" indent="-255588" algn="ctr">
              <a:lnSpc>
                <a:spcPct val="90000"/>
              </a:lnSpc>
              <a:spcBef>
                <a:spcPts val="300"/>
              </a:spcBef>
              <a:buClr>
                <a:srgbClr val="C00000"/>
              </a:buClr>
              <a:buFont typeface="Georgia" pitchFamily="18" charset="0"/>
              <a:buNone/>
            </a:pPr>
            <a:endParaRPr lang="es-AR" sz="2000">
              <a:solidFill>
                <a:schemeClr val="accent1"/>
              </a:solidFill>
              <a:latin typeface="Georgia" pitchFamily="18" charset="0"/>
            </a:endParaRPr>
          </a:p>
          <a:p>
            <a:pPr marL="365125" indent="-255588">
              <a:lnSpc>
                <a:spcPct val="90000"/>
              </a:lnSpc>
              <a:spcBef>
                <a:spcPts val="300"/>
              </a:spcBef>
              <a:buClr>
                <a:srgbClr val="C00000"/>
              </a:buClr>
              <a:buFont typeface="Georgia" pitchFamily="18" charset="0"/>
              <a:buChar char="•"/>
            </a:pPr>
            <a:r>
              <a:rPr lang="es-AR" sz="2000">
                <a:latin typeface="Georgia" pitchFamily="18" charset="0"/>
              </a:rPr>
              <a:t> Aunque no se observan riesgos de crisis graves como las ocurridas anteriormente, </a:t>
            </a:r>
            <a:r>
              <a:rPr lang="es-AR" sz="2000" b="1" i="1">
                <a:latin typeface="Georgia" pitchFamily="18" charset="0"/>
              </a:rPr>
              <a:t>el cambio de condiciones de contexto parece anunciar escenarios futuros de menor crecimiento</a:t>
            </a:r>
            <a:r>
              <a:rPr lang="es-AR" sz="2000">
                <a:latin typeface="Georgia" pitchFamily="18" charset="0"/>
              </a:rPr>
              <a:t> para los exportadores de materias primas. </a:t>
            </a:r>
          </a:p>
          <a:p>
            <a:pPr marL="365125" indent="-255588">
              <a:lnSpc>
                <a:spcPct val="90000"/>
              </a:lnSpc>
              <a:spcBef>
                <a:spcPts val="300"/>
              </a:spcBef>
              <a:buClr>
                <a:srgbClr val="C00000"/>
              </a:buClr>
              <a:buFont typeface="Georgia" pitchFamily="18" charset="0"/>
              <a:buChar char="•"/>
            </a:pPr>
            <a:r>
              <a:rPr lang="es-AR" sz="2000">
                <a:latin typeface="Georgia" pitchFamily="18" charset="0"/>
              </a:rPr>
              <a:t>Esto implica que el </a:t>
            </a:r>
            <a:r>
              <a:rPr lang="es-AR" sz="2000" b="1" i="1">
                <a:latin typeface="Georgia" pitchFamily="18" charset="0"/>
              </a:rPr>
              <a:t>mercado de trabajo sería menos dinámico</a:t>
            </a:r>
            <a:r>
              <a:rPr lang="es-AR" sz="2000">
                <a:latin typeface="Georgia" pitchFamily="18" charset="0"/>
              </a:rPr>
              <a:t> y podría dejar de contribuir a la reducción de la pobreza y la desigualdad. </a:t>
            </a:r>
          </a:p>
          <a:p>
            <a:pPr marL="365125" indent="-255588">
              <a:lnSpc>
                <a:spcPct val="90000"/>
              </a:lnSpc>
              <a:spcBef>
                <a:spcPts val="300"/>
              </a:spcBef>
              <a:buClr>
                <a:srgbClr val="C00000"/>
              </a:buClr>
              <a:buFont typeface="Georgia" pitchFamily="18" charset="0"/>
              <a:buChar char="•"/>
            </a:pPr>
            <a:r>
              <a:rPr lang="es-AR" sz="2000">
                <a:latin typeface="Georgia" pitchFamily="18" charset="0"/>
              </a:rPr>
              <a:t>Entre 2012 y 2013 la pobreza bajó apenas 0,3% en América Latina, afectando a 164 millones de personas, mientras que la indigencia subió 0,2%. </a:t>
            </a:r>
          </a:p>
          <a:p>
            <a:pPr marL="365125" indent="-255588">
              <a:lnSpc>
                <a:spcPct val="90000"/>
              </a:lnSpc>
              <a:spcBef>
                <a:spcPts val="300"/>
              </a:spcBef>
              <a:buClr>
                <a:srgbClr val="C00000"/>
              </a:buClr>
              <a:buFont typeface="Georgia" pitchFamily="18" charset="0"/>
              <a:buChar char="•"/>
            </a:pPr>
            <a:r>
              <a:rPr lang="es-AR" sz="2000">
                <a:latin typeface="Georgia" pitchFamily="18" charset="0"/>
              </a:rPr>
              <a:t>El contexto internacional impone redoblar esfuerzos en la</a:t>
            </a:r>
            <a:r>
              <a:rPr lang="es-AR" sz="2000" b="1">
                <a:latin typeface="Georgia" pitchFamily="18" charset="0"/>
              </a:rPr>
              <a:t> </a:t>
            </a:r>
            <a:r>
              <a:rPr lang="es-AR" sz="2000" b="1" i="1">
                <a:latin typeface="Georgia" pitchFamily="18" charset="0"/>
              </a:rPr>
              <a:t>inversión </a:t>
            </a:r>
            <a:r>
              <a:rPr lang="es-AR" sz="2000">
                <a:latin typeface="Georgia" pitchFamily="18" charset="0"/>
              </a:rPr>
              <a:t>para : </a:t>
            </a:r>
          </a:p>
          <a:p>
            <a:pPr marL="742950" lvl="1" indent="-285750">
              <a:lnSpc>
                <a:spcPct val="90000"/>
              </a:lnSpc>
              <a:spcBef>
                <a:spcPts val="300"/>
              </a:spcBef>
              <a:buClr>
                <a:srgbClr val="C00000"/>
              </a:buClr>
              <a:buFont typeface="Georgia" pitchFamily="18" charset="0"/>
              <a:buChar char="•"/>
            </a:pPr>
            <a:r>
              <a:rPr lang="es-AR" sz="2000">
                <a:latin typeface="Georgia" pitchFamily="18" charset="0"/>
              </a:rPr>
              <a:t>infraestructura, </a:t>
            </a:r>
          </a:p>
          <a:p>
            <a:pPr marL="742950" lvl="1" indent="-285750">
              <a:lnSpc>
                <a:spcPct val="90000"/>
              </a:lnSpc>
              <a:spcBef>
                <a:spcPts val="300"/>
              </a:spcBef>
              <a:buClr>
                <a:srgbClr val="C00000"/>
              </a:buClr>
              <a:buFont typeface="Georgia" pitchFamily="18" charset="0"/>
              <a:buChar char="•"/>
            </a:pPr>
            <a:r>
              <a:rPr lang="es-AR" sz="2000">
                <a:latin typeface="Georgia" pitchFamily="18" charset="0"/>
              </a:rPr>
              <a:t>fortalecimiento de la matriz productiva y, </a:t>
            </a:r>
          </a:p>
          <a:p>
            <a:pPr marL="742950" lvl="1" indent="-285750">
              <a:lnSpc>
                <a:spcPct val="90000"/>
              </a:lnSpc>
              <a:spcBef>
                <a:spcPts val="300"/>
              </a:spcBef>
              <a:buClr>
                <a:srgbClr val="C00000"/>
              </a:buClr>
              <a:buFont typeface="Georgia" pitchFamily="18" charset="0"/>
              <a:buChar char="•"/>
            </a:pPr>
            <a:r>
              <a:rPr lang="es-AR" sz="2000">
                <a:latin typeface="Georgia" pitchFamily="18" charset="0"/>
              </a:rPr>
              <a:t>generación de competitividad sistémica.</a:t>
            </a:r>
          </a:p>
        </p:txBody>
      </p:sp>
      <p:sp>
        <p:nvSpPr>
          <p:cNvPr id="58371" name="3 Título"/>
          <p:cNvSpPr txBox="1">
            <a:spLocks/>
          </p:cNvSpPr>
          <p:nvPr/>
        </p:nvSpPr>
        <p:spPr bwMode="auto">
          <a:xfrm>
            <a:off x="0" y="500063"/>
            <a:ext cx="8786813" cy="500062"/>
          </a:xfrm>
          <a:prstGeom prst="rect">
            <a:avLst/>
          </a:prstGeom>
          <a:noFill/>
          <a:ln w="9525">
            <a:noFill/>
            <a:miter lim="800000"/>
            <a:headEnd/>
            <a:tailEnd/>
          </a:ln>
        </p:spPr>
        <p:txBody>
          <a:bodyPr anchor="ctr"/>
          <a:lstStyle/>
          <a:p>
            <a:r>
              <a:rPr lang="es-AR" sz="3200">
                <a:solidFill>
                  <a:schemeClr val="tx2"/>
                </a:solidFill>
                <a:latin typeface="Georgia" pitchFamily="18" charset="0"/>
              </a:rPr>
              <a:t>Los desafíos de la región </a:t>
            </a:r>
            <a:endParaRPr lang="en-US" sz="3200">
              <a:solidFill>
                <a:schemeClr val="tx2"/>
              </a:solidFill>
              <a:latin typeface="Georgia"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2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5F7CED72-189D-4DE2-92DE-3E59E81FD65E}" type="slidenum">
              <a:rPr lang="es-AR">
                <a:cs typeface="Arial" charset="0"/>
              </a:rPr>
              <a:pPr fontAlgn="base">
                <a:spcBef>
                  <a:spcPct val="0"/>
                </a:spcBef>
                <a:spcAft>
                  <a:spcPct val="0"/>
                </a:spcAft>
                <a:defRPr/>
              </a:pPr>
              <a:t>34</a:t>
            </a:fld>
            <a:endParaRPr lang="es-AR">
              <a:cs typeface="Arial" charset="0"/>
            </a:endParaRPr>
          </a:p>
        </p:txBody>
      </p:sp>
      <p:sp>
        <p:nvSpPr>
          <p:cNvPr id="4" name="2 Marcador de contenido"/>
          <p:cNvSpPr txBox="1">
            <a:spLocks/>
          </p:cNvSpPr>
          <p:nvPr/>
        </p:nvSpPr>
        <p:spPr>
          <a:xfrm>
            <a:off x="500063" y="1214438"/>
            <a:ext cx="8215312" cy="5286375"/>
          </a:xfrm>
          <a:prstGeom prst="rect">
            <a:avLst/>
          </a:prstGeom>
        </p:spPr>
        <p:txBody>
          <a:bodyPr>
            <a:normAutofit lnSpcReduction="10000"/>
          </a:bodyPr>
          <a:lstStyle/>
          <a:p>
            <a:pPr marL="514350" indent="-514350" algn="just" fontAlgn="auto">
              <a:spcBef>
                <a:spcPts val="1200"/>
              </a:spcBef>
              <a:spcAft>
                <a:spcPts val="0"/>
              </a:spcAft>
              <a:buClr>
                <a:schemeClr val="accent3"/>
              </a:buClr>
              <a:buFont typeface="+mj-lt"/>
              <a:buAutoNum type="romanUcPeriod"/>
              <a:defRPr/>
            </a:pPr>
            <a:endParaRPr lang="es-AR" sz="2400" dirty="0">
              <a:latin typeface="+mn-lt"/>
              <a:cs typeface="+mn-cs"/>
            </a:endParaRPr>
          </a:p>
          <a:p>
            <a:pPr marL="514350" indent="-514350" algn="just" fontAlgn="auto">
              <a:spcBef>
                <a:spcPts val="1200"/>
              </a:spcBef>
              <a:spcAft>
                <a:spcPts val="0"/>
              </a:spcAft>
              <a:buClr>
                <a:schemeClr val="accent3"/>
              </a:buClr>
              <a:buFont typeface="+mj-lt"/>
              <a:buAutoNum type="romanUcPeriod"/>
              <a:defRPr/>
            </a:pPr>
            <a:r>
              <a:rPr lang="es-AR" sz="2400" dirty="0">
                <a:solidFill>
                  <a:schemeClr val="bg1">
                    <a:lumMod val="85000"/>
                  </a:schemeClr>
                </a:solidFill>
                <a:latin typeface="+mn-lt"/>
                <a:cs typeface="+mn-cs"/>
              </a:rPr>
              <a:t>Cambios  en la configuración financiera internacional en los últimos 30 años</a:t>
            </a:r>
          </a:p>
          <a:p>
            <a:pPr marL="514350" indent="-514350" algn="just" fontAlgn="auto">
              <a:spcBef>
                <a:spcPts val="1200"/>
              </a:spcBef>
              <a:spcAft>
                <a:spcPts val="0"/>
              </a:spcAft>
              <a:buClr>
                <a:schemeClr val="accent3"/>
              </a:buClr>
              <a:buFont typeface="+mj-lt"/>
              <a:buAutoNum type="romanUcPeriod"/>
              <a:defRPr/>
            </a:pPr>
            <a:r>
              <a:rPr lang="es-AR" sz="2400" dirty="0">
                <a:solidFill>
                  <a:schemeClr val="bg1">
                    <a:lumMod val="85000"/>
                  </a:schemeClr>
                </a:solidFill>
                <a:latin typeface="+mn-lt"/>
                <a:cs typeface="+mn-cs"/>
              </a:rPr>
              <a:t>La Crisis Financiera Internacional, las respuestas de política, la coyuntura actual y los desafíos para los mercados emergentes</a:t>
            </a:r>
          </a:p>
          <a:p>
            <a:pPr marL="514350" indent="-514350" algn="just" fontAlgn="auto">
              <a:spcBef>
                <a:spcPts val="1200"/>
              </a:spcBef>
              <a:spcAft>
                <a:spcPts val="0"/>
              </a:spcAft>
              <a:buClr>
                <a:schemeClr val="accent3"/>
              </a:buClr>
              <a:buFont typeface="+mj-lt"/>
              <a:buAutoNum type="romanUcPeriod"/>
              <a:defRPr/>
            </a:pPr>
            <a:r>
              <a:rPr lang="es-AR" sz="2400" dirty="0">
                <a:solidFill>
                  <a:schemeClr val="bg1">
                    <a:lumMod val="85000"/>
                  </a:schemeClr>
                </a:solidFill>
                <a:latin typeface="+mn-lt"/>
                <a:cs typeface="+mn-cs"/>
              </a:rPr>
              <a:t>Desempeño de la región en los últimos 15 años y perspectivas hacia delante</a:t>
            </a:r>
          </a:p>
          <a:p>
            <a:pPr marL="514350" indent="-514350" algn="just" fontAlgn="auto">
              <a:spcBef>
                <a:spcPts val="1200"/>
              </a:spcBef>
              <a:spcAft>
                <a:spcPts val="0"/>
              </a:spcAft>
              <a:buClr>
                <a:schemeClr val="accent3"/>
              </a:buClr>
              <a:buFont typeface="+mj-lt"/>
              <a:buAutoNum type="romanUcPeriod"/>
              <a:defRPr/>
            </a:pPr>
            <a:r>
              <a:rPr lang="es-AR" sz="2400" dirty="0">
                <a:latin typeface="+mn-lt"/>
                <a:cs typeface="+mn-cs"/>
              </a:rPr>
              <a:t>Agenda pendiente: hora del desarrollo</a:t>
            </a:r>
          </a:p>
          <a:p>
            <a:pPr marL="514350" indent="-514350" algn="just" fontAlgn="auto">
              <a:spcBef>
                <a:spcPts val="1200"/>
              </a:spcBef>
              <a:spcAft>
                <a:spcPts val="0"/>
              </a:spcAft>
              <a:buClr>
                <a:schemeClr val="accent3"/>
              </a:buClr>
              <a:buFont typeface="+mj-lt"/>
              <a:buAutoNum type="romanUcPeriod"/>
              <a:defRPr/>
            </a:pPr>
            <a:r>
              <a:rPr lang="es-AR" sz="2400" dirty="0">
                <a:solidFill>
                  <a:schemeClr val="bg1">
                    <a:lumMod val="85000"/>
                  </a:schemeClr>
                </a:solidFill>
                <a:latin typeface="+mn-lt"/>
                <a:cs typeface="+mn-cs"/>
              </a:rPr>
              <a:t>El financiamiento del desarrollo: movilización eficiente del ahorro interno y manejo de la cuenta capital</a:t>
            </a:r>
          </a:p>
          <a:p>
            <a:pPr marL="514350" indent="-514350" algn="just" fontAlgn="auto">
              <a:spcBef>
                <a:spcPts val="1200"/>
              </a:spcBef>
              <a:spcAft>
                <a:spcPts val="0"/>
              </a:spcAft>
              <a:buClr>
                <a:schemeClr val="accent3"/>
              </a:buClr>
              <a:buFont typeface="+mj-lt"/>
              <a:buAutoNum type="romanUcPeriod"/>
              <a:defRPr/>
            </a:pPr>
            <a:r>
              <a:rPr lang="es-AR" sz="2400" dirty="0">
                <a:solidFill>
                  <a:schemeClr val="bg1">
                    <a:lumMod val="85000"/>
                  </a:schemeClr>
                </a:solidFill>
                <a:latin typeface="+mn-lt"/>
                <a:cs typeface="+mn-cs"/>
              </a:rPr>
              <a:t>Reflexiones finales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Diagram 15"/>
          <p:cNvGraphicFramePr/>
          <p:nvPr/>
        </p:nvGraphicFramePr>
        <p:xfrm>
          <a:off x="857224" y="1500174"/>
          <a:ext cx="7929618" cy="26432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436" name="Rectangle 16"/>
          <p:cNvSpPr>
            <a:spLocks noChangeArrowheads="1"/>
          </p:cNvSpPr>
          <p:nvPr/>
        </p:nvSpPr>
        <p:spPr bwMode="auto">
          <a:xfrm>
            <a:off x="214313" y="4270375"/>
            <a:ext cx="8715375" cy="2444750"/>
          </a:xfrm>
          <a:prstGeom prst="rect">
            <a:avLst/>
          </a:prstGeom>
          <a:ln>
            <a:solidFill>
              <a:schemeClr val="bg1">
                <a:lumMod val="75000"/>
              </a:schemeClr>
            </a:solidFill>
            <a:headEnd/>
            <a:tailEnd/>
          </a:ln>
        </p:spPr>
        <p:style>
          <a:lnRef idx="2">
            <a:schemeClr val="accent4"/>
          </a:lnRef>
          <a:fillRef idx="1">
            <a:schemeClr val="lt1"/>
          </a:fillRef>
          <a:effectRef idx="0">
            <a:schemeClr val="accent4"/>
          </a:effectRef>
          <a:fontRef idx="minor">
            <a:schemeClr val="dk1"/>
          </a:fontRef>
        </p:style>
        <p:txBody>
          <a:bodyPr>
            <a:spAutoFit/>
          </a:bodyPr>
          <a:lstStyle/>
          <a:p>
            <a:pPr marL="342900" indent="-342900" fontAlgn="auto">
              <a:lnSpc>
                <a:spcPct val="110000"/>
              </a:lnSpc>
              <a:spcBef>
                <a:spcPts val="0"/>
              </a:spcBef>
              <a:spcAft>
                <a:spcPts val="0"/>
              </a:spcAft>
              <a:buFont typeface="Arial" pitchFamily="34" charset="0"/>
              <a:buChar char="•"/>
              <a:defRPr/>
            </a:pPr>
            <a:r>
              <a:rPr lang="es-AR" sz="1400" dirty="0"/>
              <a:t>Luego de la agenda macroeconómica centrada en las políticas activas para la salida de la crisis, la CEPAL ha mostrado nuevamente su preocupación por la agenda del desarrollo sostenible a largo plazo mediante un conjunto de documentos y de políticas que dieron contenido a lo que denominan la “trilogía de la igualdad”. </a:t>
            </a:r>
          </a:p>
          <a:p>
            <a:pPr marL="342900" indent="-342900" fontAlgn="auto">
              <a:lnSpc>
                <a:spcPct val="110000"/>
              </a:lnSpc>
              <a:spcBef>
                <a:spcPts val="0"/>
              </a:spcBef>
              <a:spcAft>
                <a:spcPts val="0"/>
              </a:spcAft>
              <a:buFont typeface="Arial" pitchFamily="34" charset="0"/>
              <a:buChar char="•"/>
              <a:defRPr/>
            </a:pPr>
            <a:r>
              <a:rPr lang="es-AR" sz="1400" dirty="0"/>
              <a:t>Se planteó la urgente necesidad de hacer un cambio estructural orientado a cerrar las brechas tanto externas como internas,  cuya dinámica condujera a superar la  heterogeneidad de la estructura  productiva. </a:t>
            </a:r>
            <a:r>
              <a:rPr lang="es-AR" sz="1400" b="1" dirty="0"/>
              <a:t>Se enfatizó que era preciso poner la macroeconomía en  sintonía con el cambio estructural, promoviendo la inversión mediante  políticas industriales activas, </a:t>
            </a:r>
            <a:r>
              <a:rPr lang="es-AR" sz="1400" dirty="0"/>
              <a:t>lo que incluye de manera destacada el cierre  de brechas en innovación e infraestructura, un decidido apoyo a las  pequeñas y medianas empresas (pymes) y el fomento de la investigación  y el desarrollo. </a:t>
            </a:r>
            <a:endParaRPr lang="es-BO" sz="1400" b="1" dirty="0">
              <a:solidFill>
                <a:srgbClr val="C00000"/>
              </a:solidFill>
            </a:endParaRPr>
          </a:p>
        </p:txBody>
      </p:sp>
      <p:sp>
        <p:nvSpPr>
          <p:cNvPr id="60419" name="3 Título"/>
          <p:cNvSpPr txBox="1">
            <a:spLocks/>
          </p:cNvSpPr>
          <p:nvPr/>
        </p:nvSpPr>
        <p:spPr bwMode="auto">
          <a:xfrm>
            <a:off x="0" y="620713"/>
            <a:ext cx="8786813" cy="714375"/>
          </a:xfrm>
          <a:prstGeom prst="rect">
            <a:avLst/>
          </a:prstGeom>
          <a:noFill/>
          <a:ln w="9525">
            <a:noFill/>
            <a:miter lim="800000"/>
            <a:headEnd/>
            <a:tailEnd/>
          </a:ln>
        </p:spPr>
        <p:txBody>
          <a:bodyPr anchor="ctr"/>
          <a:lstStyle/>
          <a:p>
            <a:r>
              <a:rPr lang="es-AR" sz="2400" b="1">
                <a:solidFill>
                  <a:schemeClr val="tx2"/>
                </a:solidFill>
                <a:latin typeface="Georgia" pitchFamily="18" charset="0"/>
              </a:rPr>
              <a:t>¿ Que es lo que falta? La agenda pendiente</a:t>
            </a:r>
            <a:endParaRPr lang="en-US" sz="2400" b="1">
              <a:solidFill>
                <a:schemeClr val="tx2"/>
              </a:solidFill>
              <a:latin typeface="Georgia" pitchFamily="18" charset="0"/>
            </a:endParaRPr>
          </a:p>
        </p:txBody>
      </p:sp>
      <p:sp>
        <p:nvSpPr>
          <p:cNvPr id="70660" name="5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D85FDEB4-DEA7-4EFD-98D4-63D02ADAE2C1}" type="slidenum">
              <a:rPr lang="es-AR">
                <a:cs typeface="Arial" charset="0"/>
              </a:rPr>
              <a:pPr fontAlgn="base">
                <a:spcBef>
                  <a:spcPct val="0"/>
                </a:spcBef>
                <a:spcAft>
                  <a:spcPct val="0"/>
                </a:spcAft>
                <a:defRPr/>
              </a:pPr>
              <a:t>35</a:t>
            </a:fld>
            <a:endParaRPr lang="es-AR">
              <a:cs typeface="Arial"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p:nvPr>
        </p:nvSpPr>
        <p:spPr>
          <a:xfrm>
            <a:off x="0" y="514350"/>
            <a:ext cx="9144000" cy="557213"/>
          </a:xfrm>
        </p:spPr>
        <p:txBody>
          <a:bodyPr/>
          <a:lstStyle/>
          <a:p>
            <a:pPr eaLnBrk="1" hangingPunct="1"/>
            <a:r>
              <a:rPr lang="es-ES" sz="2800" smtClean="0"/>
              <a:t>Desafíos de gestión pública</a:t>
            </a:r>
            <a:endParaRPr lang="en-US" sz="2800" smtClean="0"/>
          </a:p>
        </p:txBody>
      </p:sp>
      <p:sp>
        <p:nvSpPr>
          <p:cNvPr id="62466" name="Content Placeholder 2"/>
          <p:cNvSpPr>
            <a:spLocks noGrp="1"/>
          </p:cNvSpPr>
          <p:nvPr>
            <p:ph idx="1"/>
          </p:nvPr>
        </p:nvSpPr>
        <p:spPr>
          <a:xfrm>
            <a:off x="428625" y="1071563"/>
            <a:ext cx="8501063" cy="5143500"/>
          </a:xfrm>
        </p:spPr>
        <p:txBody>
          <a:bodyPr/>
          <a:lstStyle/>
          <a:p>
            <a:pPr eaLnBrk="1" hangingPunct="1">
              <a:buClr>
                <a:srgbClr val="C00000"/>
              </a:buClr>
            </a:pPr>
            <a:r>
              <a:rPr lang="es-ES" sz="2000" b="1" smtClean="0"/>
              <a:t>Se recauda poco y mal</a:t>
            </a:r>
          </a:p>
          <a:p>
            <a:pPr marL="682625" lvl="1" indent="-225425" eaLnBrk="1" hangingPunct="1">
              <a:lnSpc>
                <a:spcPct val="80000"/>
              </a:lnSpc>
              <a:spcBef>
                <a:spcPts val="500"/>
              </a:spcBef>
              <a:buClr>
                <a:srgbClr val="C00000"/>
              </a:buClr>
              <a:buFont typeface="Calibri" pitchFamily="34" charset="0"/>
              <a:buChar char="–"/>
            </a:pPr>
            <a:r>
              <a:rPr lang="es-ES" sz="1800" smtClean="0"/>
              <a:t>Estructura tributaria regresiva</a:t>
            </a:r>
          </a:p>
          <a:p>
            <a:pPr marL="682625" lvl="1" indent="-225425" eaLnBrk="1" hangingPunct="1">
              <a:lnSpc>
                <a:spcPct val="80000"/>
              </a:lnSpc>
              <a:spcBef>
                <a:spcPts val="500"/>
              </a:spcBef>
              <a:buClr>
                <a:srgbClr val="C00000"/>
              </a:buClr>
              <a:buFont typeface="Calibri" pitchFamily="34" charset="0"/>
              <a:buChar char="–"/>
            </a:pPr>
            <a:r>
              <a:rPr lang="es-ES" sz="1800" smtClean="0"/>
              <a:t>Baja carga tributaria en la mayoría de los países</a:t>
            </a:r>
          </a:p>
          <a:p>
            <a:pPr marL="682625" lvl="1" indent="-225425" eaLnBrk="1" hangingPunct="1">
              <a:lnSpc>
                <a:spcPct val="80000"/>
              </a:lnSpc>
              <a:spcBef>
                <a:spcPts val="500"/>
              </a:spcBef>
              <a:buClr>
                <a:srgbClr val="C00000"/>
              </a:buClr>
              <a:buFont typeface="Calibri" pitchFamily="34" charset="0"/>
              <a:buChar char="–"/>
            </a:pPr>
            <a:r>
              <a:rPr lang="es-ES" sz="1800" smtClean="0"/>
              <a:t>Alta evasión </a:t>
            </a:r>
          </a:p>
          <a:p>
            <a:pPr marL="682625" lvl="1" indent="-225425" eaLnBrk="1" hangingPunct="1">
              <a:lnSpc>
                <a:spcPct val="80000"/>
              </a:lnSpc>
              <a:spcBef>
                <a:spcPts val="500"/>
              </a:spcBef>
              <a:buClr>
                <a:srgbClr val="C00000"/>
              </a:buClr>
              <a:buFont typeface="Calibri" pitchFamily="34" charset="0"/>
              <a:buChar char="–"/>
            </a:pPr>
            <a:r>
              <a:rPr lang="es-ES" sz="1800" smtClean="0"/>
              <a:t>Exenciones generalizadas</a:t>
            </a:r>
          </a:p>
          <a:p>
            <a:pPr marL="682625" lvl="1" indent="-225425" eaLnBrk="1" hangingPunct="1">
              <a:lnSpc>
                <a:spcPct val="80000"/>
              </a:lnSpc>
              <a:spcBef>
                <a:spcPts val="500"/>
              </a:spcBef>
              <a:buClr>
                <a:srgbClr val="C00000"/>
              </a:buClr>
              <a:buFont typeface="Calibri" pitchFamily="34" charset="0"/>
              <a:buChar char="–"/>
            </a:pPr>
            <a:endParaRPr lang="es-ES" sz="1800" smtClean="0"/>
          </a:p>
          <a:p>
            <a:pPr eaLnBrk="1" hangingPunct="1">
              <a:buClr>
                <a:srgbClr val="C00000"/>
              </a:buClr>
            </a:pPr>
            <a:r>
              <a:rPr lang="es-ES" sz="2000" b="1" smtClean="0"/>
              <a:t>El gasto social tiene un bajo impacto redistributivo</a:t>
            </a:r>
            <a:endParaRPr lang="es-ES" sz="1600" smtClean="0"/>
          </a:p>
          <a:p>
            <a:pPr marL="682625" lvl="1" indent="-225425" eaLnBrk="1" hangingPunct="1">
              <a:lnSpc>
                <a:spcPct val="90000"/>
              </a:lnSpc>
              <a:spcBef>
                <a:spcPts val="500"/>
              </a:spcBef>
              <a:buClr>
                <a:srgbClr val="C00000"/>
              </a:buClr>
              <a:buFont typeface="Calibri" pitchFamily="34" charset="0"/>
              <a:buChar char="–"/>
            </a:pPr>
            <a:r>
              <a:rPr lang="es-ES" sz="1800" smtClean="0"/>
              <a:t>Débil pilar no contributivo</a:t>
            </a:r>
          </a:p>
          <a:p>
            <a:pPr marL="682625" lvl="1" indent="-225425" eaLnBrk="1" hangingPunct="1">
              <a:lnSpc>
                <a:spcPct val="90000"/>
              </a:lnSpc>
              <a:spcBef>
                <a:spcPts val="500"/>
              </a:spcBef>
              <a:buClr>
                <a:srgbClr val="C00000"/>
              </a:buClr>
              <a:buFont typeface="Calibri" pitchFamily="34" charset="0"/>
              <a:buChar char="–"/>
            </a:pPr>
            <a:r>
              <a:rPr lang="es-ES" sz="1800" smtClean="0"/>
              <a:t>En lo productivo: mínimo apoyo a pymes y acceso segmentado a financiamiento</a:t>
            </a:r>
          </a:p>
          <a:p>
            <a:pPr marL="682625" lvl="1" indent="-225425" eaLnBrk="1" hangingPunct="1">
              <a:lnSpc>
                <a:spcPct val="90000"/>
              </a:lnSpc>
              <a:spcBef>
                <a:spcPts val="500"/>
              </a:spcBef>
              <a:buClr>
                <a:srgbClr val="C00000"/>
              </a:buClr>
              <a:buFont typeface="Calibri" pitchFamily="34" charset="0"/>
              <a:buChar char="–"/>
            </a:pPr>
            <a:endParaRPr lang="es-ES" sz="1800" smtClean="0"/>
          </a:p>
          <a:p>
            <a:pPr eaLnBrk="1" hangingPunct="1">
              <a:buClr>
                <a:srgbClr val="C00000"/>
              </a:buClr>
            </a:pPr>
            <a:r>
              <a:rPr lang="es-ES" sz="2000" b="1" smtClean="0"/>
              <a:t>La inversión resulta insuficiente para el desarrollo:</a:t>
            </a:r>
          </a:p>
          <a:p>
            <a:pPr marL="682625" lvl="1" indent="-225425" eaLnBrk="1" hangingPunct="1">
              <a:spcBef>
                <a:spcPts val="500"/>
              </a:spcBef>
              <a:buClr>
                <a:srgbClr val="C00000"/>
              </a:buClr>
              <a:buFont typeface="Calibri" pitchFamily="34" charset="0"/>
              <a:buChar char="–"/>
            </a:pPr>
            <a:r>
              <a:rPr lang="es-ES" sz="1800" smtClean="0"/>
              <a:t>En infraestructura</a:t>
            </a:r>
          </a:p>
          <a:p>
            <a:pPr marL="682625" lvl="1" indent="-225425" eaLnBrk="1" hangingPunct="1">
              <a:spcBef>
                <a:spcPts val="500"/>
              </a:spcBef>
              <a:buClr>
                <a:srgbClr val="C00000"/>
              </a:buClr>
              <a:buFont typeface="Calibri" pitchFamily="34" charset="0"/>
              <a:buChar char="–"/>
            </a:pPr>
            <a:r>
              <a:rPr lang="es-ES" sz="1800" smtClean="0"/>
              <a:t>En investigación, ciencia e innovación</a:t>
            </a:r>
          </a:p>
          <a:p>
            <a:pPr marL="682625" lvl="1" indent="-225425" eaLnBrk="1" hangingPunct="1">
              <a:spcBef>
                <a:spcPts val="500"/>
              </a:spcBef>
              <a:buClr>
                <a:srgbClr val="C00000"/>
              </a:buClr>
              <a:buFont typeface="Calibri" pitchFamily="34" charset="0"/>
              <a:buChar char="–"/>
            </a:pPr>
            <a:r>
              <a:rPr lang="es-ES" sz="1800" smtClean="0"/>
              <a:t>En instituciones bancarias para el desarrollo: financiamiento inclusivo</a:t>
            </a:r>
          </a:p>
          <a:p>
            <a:pPr marL="682625" lvl="1" indent="-225425" eaLnBrk="1" hangingPunct="1">
              <a:spcBef>
                <a:spcPts val="500"/>
              </a:spcBef>
              <a:buClr>
                <a:srgbClr val="C00000"/>
              </a:buClr>
              <a:buFont typeface="Calibri" pitchFamily="34" charset="0"/>
              <a:buChar char="–"/>
            </a:pPr>
            <a:r>
              <a:rPr lang="es-ES" sz="1800" smtClean="0"/>
              <a:t>En matrices más limpias desde el punto de vista ambiental</a:t>
            </a:r>
          </a:p>
          <a:p>
            <a:pPr eaLnBrk="1" hangingPunct="1"/>
            <a:endParaRPr lang="en-US" sz="2000" smtClean="0"/>
          </a:p>
        </p:txBody>
      </p:sp>
      <p:sp>
        <p:nvSpPr>
          <p:cNvPr id="72707" name="3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C24C1DDA-514C-4E69-BC18-34BC6EEB8A34}" type="slidenum">
              <a:rPr lang="es-AR">
                <a:cs typeface="Arial" charset="0"/>
              </a:rPr>
              <a:pPr fontAlgn="base">
                <a:spcBef>
                  <a:spcPct val="0"/>
                </a:spcBef>
                <a:spcAft>
                  <a:spcPct val="0"/>
                </a:spcAft>
                <a:defRPr/>
              </a:pPr>
              <a:t>36</a:t>
            </a:fld>
            <a:endParaRPr lang="es-AR">
              <a:cs typeface="Arial" charset="0"/>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ChangeArrowheads="1"/>
          </p:cNvSpPr>
          <p:nvPr/>
        </p:nvSpPr>
        <p:spPr bwMode="auto">
          <a:xfrm>
            <a:off x="0" y="500063"/>
            <a:ext cx="7924800" cy="1066800"/>
          </a:xfrm>
          <a:prstGeom prst="rect">
            <a:avLst/>
          </a:prstGeom>
          <a:noFill/>
          <a:ln w="9525">
            <a:noFill/>
            <a:miter lim="800000"/>
            <a:headEnd/>
            <a:tailEnd/>
          </a:ln>
        </p:spPr>
        <p:txBody>
          <a:bodyPr anchor="ctr"/>
          <a:lstStyle/>
          <a:p>
            <a:r>
              <a:rPr lang="es-ES" sz="2200" b="1">
                <a:solidFill>
                  <a:schemeClr val="tx2"/>
                </a:solidFill>
                <a:latin typeface="Trebuchet MS" pitchFamily="34" charset="0"/>
              </a:rPr>
              <a:t>La inversión en infraestructura es baja y con serias falencias de asignación de recursos (siempre insuficientes)</a:t>
            </a:r>
          </a:p>
        </p:txBody>
      </p:sp>
      <p:sp>
        <p:nvSpPr>
          <p:cNvPr id="2055" name="Text Box 4"/>
          <p:cNvSpPr txBox="1">
            <a:spLocks noChangeArrowheads="1"/>
          </p:cNvSpPr>
          <p:nvPr/>
        </p:nvSpPr>
        <p:spPr bwMode="auto">
          <a:xfrm>
            <a:off x="571500" y="1428750"/>
            <a:ext cx="8072438" cy="554038"/>
          </a:xfrm>
          <a:prstGeom prst="rect">
            <a:avLst/>
          </a:prstGeom>
          <a:noFill/>
          <a:ln w="9525">
            <a:noFill/>
            <a:miter lim="800000"/>
            <a:headEnd/>
            <a:tailEnd/>
          </a:ln>
        </p:spPr>
        <p:txBody>
          <a:bodyPr>
            <a:spAutoFit/>
          </a:bodyPr>
          <a:lstStyle/>
          <a:p>
            <a:pPr algn="ctr"/>
            <a:r>
              <a:rPr lang="es-AR" sz="1500" b="1">
                <a:solidFill>
                  <a:srgbClr val="000066"/>
                </a:solidFill>
                <a:latin typeface="Georgia" pitchFamily="18" charset="0"/>
              </a:rPr>
              <a:t>La inversión total (en % del PIB regional anual), cayó marcadamente en la década de los ’90, y en la actual hasta 2006</a:t>
            </a:r>
          </a:p>
        </p:txBody>
      </p:sp>
      <p:sp>
        <p:nvSpPr>
          <p:cNvPr id="2056" name="Rectangle 4"/>
          <p:cNvSpPr>
            <a:spLocks noChangeArrowheads="1"/>
          </p:cNvSpPr>
          <p:nvPr/>
        </p:nvSpPr>
        <p:spPr bwMode="auto">
          <a:xfrm>
            <a:off x="1524000" y="6583363"/>
            <a:ext cx="6481763" cy="276225"/>
          </a:xfrm>
          <a:prstGeom prst="rect">
            <a:avLst/>
          </a:prstGeom>
          <a:noFill/>
          <a:ln w="9525">
            <a:noFill/>
            <a:miter lim="800000"/>
            <a:headEnd/>
            <a:tailEnd/>
          </a:ln>
        </p:spPr>
        <p:txBody>
          <a:bodyPr wrap="none">
            <a:spAutoFit/>
          </a:bodyPr>
          <a:lstStyle/>
          <a:p>
            <a:r>
              <a:rPr lang="es-MX" sz="1200">
                <a:latin typeface="Georgia" pitchFamily="18" charset="0"/>
              </a:rPr>
              <a:t>Fuente: CEPAL, con base en información oficial y en Rozas, Guerra-García y Bonifaz (2008).</a:t>
            </a:r>
            <a:endParaRPr lang="en-US" sz="1200">
              <a:latin typeface="Georgia" pitchFamily="18" charset="0"/>
            </a:endParaRPr>
          </a:p>
        </p:txBody>
      </p:sp>
      <p:graphicFrame>
        <p:nvGraphicFramePr>
          <p:cNvPr id="2053" name="Object 5"/>
          <p:cNvGraphicFramePr>
            <a:graphicFrameLocks noChangeAspect="1"/>
          </p:cNvGraphicFramePr>
          <p:nvPr/>
        </p:nvGraphicFramePr>
        <p:xfrm>
          <a:off x="1219200" y="1905000"/>
          <a:ext cx="7138988" cy="4452938"/>
        </p:xfrm>
        <a:graphic>
          <a:graphicData uri="http://schemas.openxmlformats.org/presentationml/2006/ole">
            <p:oleObj spid="_x0000_s2053" name="Chart" r:id="rId4" imgW="9496349" imgH="5391302" progId="Excel.Sheet.8">
              <p:embed/>
            </p:oleObj>
          </a:graphicData>
        </a:graphic>
      </p:graphicFrame>
      <p:sp>
        <p:nvSpPr>
          <p:cNvPr id="2057" name="5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FCB20DC4-C7AD-46EA-BF99-EEE2BED7E9E4}" type="slidenum">
              <a:rPr lang="es-AR">
                <a:cs typeface="Arial" charset="0"/>
              </a:rPr>
              <a:pPr fontAlgn="base">
                <a:spcBef>
                  <a:spcPct val="0"/>
                </a:spcBef>
                <a:spcAft>
                  <a:spcPct val="0"/>
                </a:spcAft>
                <a:defRPr/>
              </a:pPr>
              <a:t>37</a:t>
            </a:fld>
            <a:endParaRPr lang="es-AR">
              <a:cs typeface="Arial" charset="0"/>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idx="1"/>
          </p:nvPr>
        </p:nvSpPr>
        <p:spPr>
          <a:xfrm>
            <a:off x="585788" y="1295400"/>
            <a:ext cx="3929062" cy="2428875"/>
          </a:xfrm>
        </p:spPr>
        <p:txBody>
          <a:bodyPr>
            <a:normAutofit fontScale="92500" lnSpcReduction="10000"/>
          </a:bodyPr>
          <a:lstStyle/>
          <a:p>
            <a:pPr marL="365760" indent="-256032" algn="ctr" eaLnBrk="1" fontAlgn="auto" hangingPunct="1">
              <a:spcBef>
                <a:spcPts val="600"/>
              </a:spcBef>
              <a:spcAft>
                <a:spcPts val="0"/>
              </a:spcAft>
              <a:buClr>
                <a:srgbClr val="7F99E0"/>
              </a:buClr>
              <a:buFontTx/>
              <a:buNone/>
              <a:defRPr/>
            </a:pPr>
            <a:r>
              <a:rPr lang="es-AR" altLang="ko-KR" sz="2200" u="sng" dirty="0" smtClean="0">
                <a:cs typeface="Arial" charset="0"/>
              </a:rPr>
              <a:t>Dimensión Vertical </a:t>
            </a:r>
            <a:endParaRPr lang="es-AR" altLang="ko-KR" sz="2200" dirty="0" smtClean="0">
              <a:cs typeface="Arial" charset="0"/>
            </a:endParaRPr>
          </a:p>
          <a:p>
            <a:pPr marL="0" indent="0" algn="just" eaLnBrk="1" fontAlgn="auto" hangingPunct="1">
              <a:spcBef>
                <a:spcPts val="600"/>
              </a:spcBef>
              <a:spcAft>
                <a:spcPts val="0"/>
              </a:spcAft>
              <a:buClr>
                <a:srgbClr val="7F99E0"/>
              </a:buClr>
              <a:buFontTx/>
              <a:buNone/>
              <a:defRPr/>
            </a:pPr>
            <a:r>
              <a:rPr lang="es-AR" altLang="ko-KR" sz="1800" dirty="0" smtClean="0">
                <a:cs typeface="Arial" charset="0"/>
              </a:rPr>
              <a:t>Si consideramos las necesidades de infraestructura de las empresas y los hogares, y asumimos un crecimiento promedio regional de 3,9% anual hasta 2020, </a:t>
            </a:r>
            <a:r>
              <a:rPr lang="es-AR" altLang="ko-KR" sz="1800" b="1" dirty="0" smtClean="0">
                <a:cs typeface="Arial" charset="0"/>
              </a:rPr>
              <a:t>necesitaríamos invertir 4,9% del PBI por año en infraestructura</a:t>
            </a:r>
            <a:r>
              <a:rPr lang="es-AR" altLang="ko-KR" sz="1800" dirty="0" smtClean="0">
                <a:cs typeface="Arial" charset="0"/>
              </a:rPr>
              <a:t>, siguiendo esta composición:</a:t>
            </a:r>
          </a:p>
        </p:txBody>
      </p:sp>
      <p:sp>
        <p:nvSpPr>
          <p:cNvPr id="14" name="Rectangle 3"/>
          <p:cNvSpPr>
            <a:spLocks noChangeArrowheads="1"/>
          </p:cNvSpPr>
          <p:nvPr/>
        </p:nvSpPr>
        <p:spPr bwMode="auto">
          <a:xfrm>
            <a:off x="90488" y="500063"/>
            <a:ext cx="7696200" cy="642937"/>
          </a:xfrm>
          <a:prstGeom prst="rect">
            <a:avLst/>
          </a:prstGeom>
          <a:noFill/>
          <a:ln w="9525">
            <a:noFill/>
            <a:miter lim="800000"/>
            <a:headEnd/>
            <a:tailEnd/>
          </a:ln>
        </p:spPr>
        <p:txBody>
          <a:bodyPr anchor="ctr"/>
          <a:lstStyle/>
          <a:p>
            <a:pPr fontAlgn="auto">
              <a:spcAft>
                <a:spcPts val="0"/>
              </a:spcAft>
              <a:defRPr/>
            </a:pPr>
            <a:r>
              <a:rPr lang="es-AR" sz="2400" dirty="0">
                <a:solidFill>
                  <a:schemeClr val="tx2"/>
                </a:solidFill>
                <a:latin typeface="+mj-lt"/>
                <a:ea typeface="+mj-ea"/>
                <a:cs typeface="+mj-cs"/>
              </a:rPr>
              <a:t>Cuánto</a:t>
            </a:r>
            <a:r>
              <a:rPr lang="en-US" sz="2400" dirty="0">
                <a:solidFill>
                  <a:schemeClr val="tx2"/>
                </a:solidFill>
                <a:latin typeface="+mj-lt"/>
                <a:ea typeface="+mj-ea"/>
                <a:cs typeface="+mj-cs"/>
              </a:rPr>
              <a:t> </a:t>
            </a:r>
            <a:r>
              <a:rPr lang="es-AR" sz="2400" dirty="0">
                <a:solidFill>
                  <a:schemeClr val="tx2"/>
                </a:solidFill>
                <a:latin typeface="+mj-lt"/>
                <a:ea typeface="+mj-ea"/>
                <a:cs typeface="+mj-cs"/>
              </a:rPr>
              <a:t>cuesta cerrar la brecha de infraestructura</a:t>
            </a:r>
            <a:r>
              <a:rPr lang="en-US" sz="2400" dirty="0">
                <a:solidFill>
                  <a:schemeClr val="tx2"/>
                </a:solidFill>
                <a:latin typeface="+mj-lt"/>
                <a:ea typeface="+mj-ea"/>
                <a:cs typeface="+mj-cs"/>
              </a:rPr>
              <a:t>?</a:t>
            </a:r>
            <a:endParaRPr lang="es-CL" sz="2400" dirty="0">
              <a:solidFill>
                <a:schemeClr val="tx2"/>
              </a:solidFill>
              <a:latin typeface="+mj-lt"/>
              <a:ea typeface="+mj-ea"/>
              <a:cs typeface="+mj-cs"/>
            </a:endParaRPr>
          </a:p>
        </p:txBody>
      </p:sp>
      <p:sp>
        <p:nvSpPr>
          <p:cNvPr id="15" name="Rectangle 3"/>
          <p:cNvSpPr txBox="1">
            <a:spLocks noChangeArrowheads="1"/>
          </p:cNvSpPr>
          <p:nvPr/>
        </p:nvSpPr>
        <p:spPr bwMode="auto">
          <a:xfrm>
            <a:off x="5000625" y="1371600"/>
            <a:ext cx="3714750" cy="2428875"/>
          </a:xfrm>
          <a:prstGeom prst="rect">
            <a:avLst/>
          </a:prstGeom>
          <a:noFill/>
          <a:ln>
            <a:miter lim="800000"/>
            <a:headEnd/>
            <a:tailEnd/>
          </a:ln>
        </p:spPr>
        <p:txBody>
          <a:bodyPr/>
          <a:lstStyle/>
          <a:p>
            <a:pPr marL="342900" indent="-342900" algn="ctr" fontAlgn="auto">
              <a:spcBef>
                <a:spcPts val="600"/>
              </a:spcBef>
              <a:spcAft>
                <a:spcPts val="0"/>
              </a:spcAft>
              <a:buClr>
                <a:srgbClr val="7F99E0"/>
              </a:buClr>
              <a:defRPr/>
            </a:pPr>
            <a:r>
              <a:rPr lang="es-AR" altLang="ko-KR" sz="2200" u="sng" kern="0" dirty="0">
                <a:latin typeface="+mn-lt"/>
              </a:rPr>
              <a:t>Dimensión Horizontal</a:t>
            </a:r>
            <a:endParaRPr lang="es-AR" altLang="ko-KR" sz="2200" kern="0" dirty="0">
              <a:latin typeface="+mn-lt"/>
            </a:endParaRPr>
          </a:p>
          <a:p>
            <a:pPr algn="just" fontAlgn="auto">
              <a:spcBef>
                <a:spcPts val="600"/>
              </a:spcBef>
              <a:spcAft>
                <a:spcPts val="0"/>
              </a:spcAft>
              <a:buClr>
                <a:srgbClr val="7F99E0"/>
              </a:buClr>
              <a:defRPr/>
            </a:pPr>
            <a:r>
              <a:rPr lang="es-AR" altLang="ko-KR" kern="0" dirty="0">
                <a:latin typeface="+mn-lt"/>
              </a:rPr>
              <a:t>Por otro lado, si apuntamos a </a:t>
            </a:r>
            <a:r>
              <a:rPr lang="es-AR" altLang="ko-KR" kern="0" dirty="0" err="1">
                <a:latin typeface="+mn-lt"/>
              </a:rPr>
              <a:t>a</a:t>
            </a:r>
            <a:r>
              <a:rPr lang="es-AR" altLang="ko-KR" kern="0" dirty="0">
                <a:latin typeface="+mn-lt"/>
              </a:rPr>
              <a:t> alcanzar los niveles de infraestructura de los países del Sudeste Asiático, la inversión anual requerida equivaldría al 7,9% del PBI:</a:t>
            </a:r>
          </a:p>
        </p:txBody>
      </p:sp>
      <p:pic>
        <p:nvPicPr>
          <p:cNvPr id="67588" name="Picture 12"/>
          <p:cNvPicPr>
            <a:picLocks noChangeAspect="1" noChangeArrowheads="1"/>
          </p:cNvPicPr>
          <p:nvPr/>
        </p:nvPicPr>
        <p:blipFill>
          <a:blip r:embed="rId3"/>
          <a:srcRect/>
          <a:stretch>
            <a:fillRect/>
          </a:stretch>
        </p:blipFill>
        <p:spPr bwMode="auto">
          <a:xfrm>
            <a:off x="357188" y="3810000"/>
            <a:ext cx="4435475" cy="2582863"/>
          </a:xfrm>
          <a:prstGeom prst="rect">
            <a:avLst/>
          </a:prstGeom>
          <a:noFill/>
          <a:ln w="9525" algn="ctr">
            <a:noFill/>
            <a:miter lim="800000"/>
            <a:headEnd/>
            <a:tailEnd/>
          </a:ln>
        </p:spPr>
      </p:pic>
      <p:pic>
        <p:nvPicPr>
          <p:cNvPr id="67589" name="Picture 14"/>
          <p:cNvPicPr>
            <a:picLocks noChangeAspect="1" noChangeArrowheads="1"/>
          </p:cNvPicPr>
          <p:nvPr/>
        </p:nvPicPr>
        <p:blipFill>
          <a:blip r:embed="rId4"/>
          <a:srcRect r="16008"/>
          <a:stretch>
            <a:fillRect/>
          </a:stretch>
        </p:blipFill>
        <p:spPr bwMode="auto">
          <a:xfrm>
            <a:off x="4929188" y="3733800"/>
            <a:ext cx="3714750" cy="2528888"/>
          </a:xfrm>
          <a:prstGeom prst="rect">
            <a:avLst/>
          </a:prstGeom>
          <a:noFill/>
          <a:ln w="9525" algn="ctr">
            <a:noFill/>
            <a:miter lim="800000"/>
            <a:headEnd/>
            <a:tailEnd/>
          </a:ln>
        </p:spPr>
      </p:pic>
      <p:sp>
        <p:nvSpPr>
          <p:cNvPr id="67590" name="Text Box 13"/>
          <p:cNvSpPr txBox="1">
            <a:spLocks noChangeArrowheads="1"/>
          </p:cNvSpPr>
          <p:nvPr/>
        </p:nvSpPr>
        <p:spPr bwMode="auto">
          <a:xfrm>
            <a:off x="1428750" y="6429375"/>
            <a:ext cx="7548563" cy="230188"/>
          </a:xfrm>
          <a:prstGeom prst="rect">
            <a:avLst/>
          </a:prstGeom>
          <a:solidFill>
            <a:schemeClr val="bg1"/>
          </a:solidFill>
          <a:ln w="9525" algn="ctr">
            <a:noFill/>
            <a:miter lim="800000"/>
            <a:headEnd/>
            <a:tailEnd/>
          </a:ln>
        </p:spPr>
        <p:txBody>
          <a:bodyPr>
            <a:spAutoFit/>
          </a:bodyPr>
          <a:lstStyle/>
          <a:p>
            <a:pPr>
              <a:spcBef>
                <a:spcPct val="50000"/>
              </a:spcBef>
            </a:pPr>
            <a:r>
              <a:rPr lang="en-US" sz="900" b="1">
                <a:latin typeface="Georgia" pitchFamily="18" charset="0"/>
              </a:rPr>
              <a:t>Fuente</a:t>
            </a:r>
            <a:r>
              <a:rPr lang="en-US" sz="900">
                <a:latin typeface="Georgia" pitchFamily="18" charset="0"/>
              </a:rPr>
              <a:t>: Comisión Económica para América Latina </a:t>
            </a:r>
            <a:r>
              <a:rPr lang="en-US" sz="900">
                <a:latin typeface="Georgia" pitchFamily="18" charset="0"/>
                <a:ea typeface="MS PGothic" pitchFamily="34" charset="-128"/>
              </a:rPr>
              <a:t>(CEPAL), 2010, </a:t>
            </a:r>
            <a:r>
              <a:rPr lang="en-US" sz="900" i="1">
                <a:latin typeface="Georgia" pitchFamily="18" charset="0"/>
                <a:ea typeface="MS PGothic" pitchFamily="34" charset="-128"/>
              </a:rPr>
              <a:t>The infrastructure gap in Latin America and the Caribbean,.</a:t>
            </a:r>
            <a:endParaRPr lang="en-US" sz="900">
              <a:latin typeface="Georgia" pitchFamily="18" charset="0"/>
            </a:endParaRPr>
          </a:p>
        </p:txBody>
      </p:sp>
      <p:sp>
        <p:nvSpPr>
          <p:cNvPr id="13" name="Right Arrow 12">
            <a:hlinkClick r:id="rId5" action="ppaction://hlinksldjump"/>
          </p:cNvPr>
          <p:cNvSpPr/>
          <p:nvPr/>
        </p:nvSpPr>
        <p:spPr>
          <a:xfrm rot="10800000">
            <a:off x="8763000" y="6553200"/>
            <a:ext cx="3048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77832" name="15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A3F8E95B-8045-465A-875C-8A19C88E5D36}" type="slidenum">
              <a:rPr lang="es-AR">
                <a:cs typeface="Arial" charset="0"/>
              </a:rPr>
              <a:pPr fontAlgn="base">
                <a:spcBef>
                  <a:spcPct val="0"/>
                </a:spcBef>
                <a:spcAft>
                  <a:spcPct val="0"/>
                </a:spcAft>
                <a:defRPr/>
              </a:pPr>
              <a:t>38</a:t>
            </a:fld>
            <a:endParaRPr lang="es-AR">
              <a:cs typeface="Arial" charset="0"/>
            </a:endParaRP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ChangeArrowheads="1"/>
          </p:cNvSpPr>
          <p:nvPr>
            <p:ph type="title"/>
          </p:nvPr>
        </p:nvSpPr>
        <p:spPr>
          <a:xfrm>
            <a:off x="142875" y="500063"/>
            <a:ext cx="8229600" cy="714375"/>
          </a:xfrm>
        </p:spPr>
        <p:txBody>
          <a:bodyPr/>
          <a:lstStyle/>
          <a:p>
            <a:pPr eaLnBrk="1" hangingPunct="1"/>
            <a:r>
              <a:rPr lang="es-AR" sz="2800" smtClean="0"/>
              <a:t>El financiamiento para el desarrollo productivo</a:t>
            </a:r>
            <a:endParaRPr lang="es-ES" sz="2800" smtClean="0"/>
          </a:p>
        </p:txBody>
      </p:sp>
      <p:sp>
        <p:nvSpPr>
          <p:cNvPr id="3075" name="Rectangle 3"/>
          <p:cNvSpPr>
            <a:spLocks noGrp="1" noChangeArrowheads="1"/>
          </p:cNvSpPr>
          <p:nvPr>
            <p:ph type="body" idx="1"/>
          </p:nvPr>
        </p:nvSpPr>
        <p:spPr>
          <a:xfrm>
            <a:off x="142875" y="3143250"/>
            <a:ext cx="8715375" cy="3429000"/>
          </a:xfrm>
        </p:spPr>
        <p:txBody>
          <a:bodyPr>
            <a:normAutofit lnSpcReduction="10000"/>
          </a:bodyPr>
          <a:lstStyle/>
          <a:p>
            <a:pPr marL="365760" indent="-256032" algn="just" eaLnBrk="1" fontAlgn="auto" hangingPunct="1">
              <a:lnSpc>
                <a:spcPct val="90000"/>
              </a:lnSpc>
              <a:spcAft>
                <a:spcPts val="0"/>
              </a:spcAft>
              <a:buClr>
                <a:schemeClr val="accent3"/>
              </a:buClr>
              <a:buFont typeface="Georgia"/>
              <a:buChar char="•"/>
              <a:defRPr/>
            </a:pPr>
            <a:r>
              <a:rPr lang="es-AR" sz="1600" dirty="0" smtClean="0"/>
              <a:t>Ambos ítems de la agenda requerirán de financiamiento a largo plazo a un costo razonable y en un volumen considerable.</a:t>
            </a:r>
          </a:p>
          <a:p>
            <a:pPr marL="365760" indent="-256032" algn="just" eaLnBrk="1" fontAlgn="auto" hangingPunct="1">
              <a:lnSpc>
                <a:spcPct val="90000"/>
              </a:lnSpc>
              <a:spcAft>
                <a:spcPts val="0"/>
              </a:spcAft>
              <a:buClr>
                <a:schemeClr val="accent3"/>
              </a:buClr>
              <a:buFont typeface="Georgia"/>
              <a:buChar char="•"/>
              <a:defRPr/>
            </a:pPr>
            <a:endParaRPr lang="es-AR" sz="1600" dirty="0" smtClean="0"/>
          </a:p>
          <a:p>
            <a:pPr marL="365760" indent="-256032" algn="just" eaLnBrk="1" fontAlgn="auto" hangingPunct="1">
              <a:lnSpc>
                <a:spcPct val="90000"/>
              </a:lnSpc>
              <a:spcAft>
                <a:spcPts val="0"/>
              </a:spcAft>
              <a:buClr>
                <a:schemeClr val="accent3"/>
              </a:buClr>
              <a:buFont typeface="Georgia"/>
              <a:buChar char="•"/>
              <a:defRPr/>
            </a:pPr>
            <a:r>
              <a:rPr lang="es-AR" sz="1600" dirty="0" smtClean="0"/>
              <a:t>Dado que el </a:t>
            </a:r>
            <a:r>
              <a:rPr lang="es-AR" sz="1600" u="sng" dirty="0"/>
              <a:t>financiamiento del desarrollo económico de largo plazo</a:t>
            </a:r>
            <a:r>
              <a:rPr lang="es-AR" sz="1600" dirty="0"/>
              <a:t> representa un </a:t>
            </a:r>
            <a:r>
              <a:rPr lang="es-AR" sz="1600" u="sng" dirty="0"/>
              <a:t>elemento fundamental </a:t>
            </a:r>
            <a:r>
              <a:rPr lang="es-AR" sz="1600" u="sng" dirty="0" smtClean="0"/>
              <a:t>para alcanzar </a:t>
            </a:r>
            <a:r>
              <a:rPr lang="es-AR" sz="1600" u="sng" dirty="0"/>
              <a:t>los objetivos de crecimiento sustentable e inclusivo</a:t>
            </a:r>
            <a:r>
              <a:rPr lang="es-AR" sz="1600" dirty="0"/>
              <a:t>, </a:t>
            </a:r>
            <a:r>
              <a:rPr lang="es-AR" sz="1600" dirty="0" smtClean="0"/>
              <a:t>constituye </a:t>
            </a:r>
            <a:r>
              <a:rPr lang="es-AR" sz="1600" dirty="0"/>
              <a:t>por lo tanto una de las </a:t>
            </a:r>
            <a:r>
              <a:rPr lang="es-AR" sz="1600" u="sng" dirty="0"/>
              <a:t>principales prioridades en la agenda de la política financiera</a:t>
            </a:r>
            <a:r>
              <a:rPr lang="es-AR" sz="1600" dirty="0"/>
              <a:t>. </a:t>
            </a:r>
            <a:endParaRPr lang="es-AR" sz="1600" dirty="0" smtClean="0"/>
          </a:p>
          <a:p>
            <a:pPr marL="365760" indent="-256032" algn="just" eaLnBrk="1" fontAlgn="auto" hangingPunct="1">
              <a:lnSpc>
                <a:spcPct val="90000"/>
              </a:lnSpc>
              <a:spcAft>
                <a:spcPts val="0"/>
              </a:spcAft>
              <a:buClr>
                <a:schemeClr val="accent3"/>
              </a:buClr>
              <a:buFont typeface="Georgia"/>
              <a:buChar char="•"/>
              <a:defRPr/>
            </a:pPr>
            <a:endParaRPr lang="es-AR" sz="1600" dirty="0" smtClean="0"/>
          </a:p>
          <a:p>
            <a:pPr marL="365760" indent="-256032" algn="just" eaLnBrk="1" fontAlgn="auto" hangingPunct="1">
              <a:lnSpc>
                <a:spcPct val="90000"/>
              </a:lnSpc>
              <a:spcAft>
                <a:spcPts val="0"/>
              </a:spcAft>
              <a:buClr>
                <a:schemeClr val="accent3"/>
              </a:buClr>
              <a:buFont typeface="Georgia"/>
              <a:buChar char="•"/>
              <a:defRPr/>
            </a:pPr>
            <a:r>
              <a:rPr lang="es-AR" sz="1600" dirty="0" smtClean="0"/>
              <a:t>En este sentido, </a:t>
            </a:r>
            <a:r>
              <a:rPr lang="es-AR" sz="1600" u="sng" dirty="0" smtClean="0"/>
              <a:t>la captación del ahorro local que se </a:t>
            </a:r>
            <a:r>
              <a:rPr lang="es-AR" sz="1600" u="sng" dirty="0" err="1" smtClean="0"/>
              <a:t>transnacionaliza</a:t>
            </a:r>
            <a:r>
              <a:rPr lang="es-AR" sz="1600" u="sng" dirty="0" smtClean="0"/>
              <a:t> </a:t>
            </a:r>
            <a:r>
              <a:rPr lang="es-AR" sz="1600" dirty="0" smtClean="0"/>
              <a:t>(un rasgo común de muchas economías latinoamericanas) resulta un desafío fundamental que la política financiera debe abordar y resolver.</a:t>
            </a:r>
          </a:p>
          <a:p>
            <a:pPr marL="365760" indent="-256032" algn="just" eaLnBrk="1" fontAlgn="auto" hangingPunct="1">
              <a:lnSpc>
                <a:spcPct val="90000"/>
              </a:lnSpc>
              <a:spcAft>
                <a:spcPts val="0"/>
              </a:spcAft>
              <a:buClr>
                <a:schemeClr val="accent3"/>
              </a:buClr>
              <a:buFont typeface="Georgia"/>
              <a:buChar char="•"/>
              <a:defRPr/>
            </a:pPr>
            <a:endParaRPr lang="es-AR" sz="1600" dirty="0" smtClean="0"/>
          </a:p>
          <a:p>
            <a:pPr marL="365760" indent="-256032" algn="just" eaLnBrk="1" fontAlgn="auto" hangingPunct="1">
              <a:lnSpc>
                <a:spcPct val="90000"/>
              </a:lnSpc>
              <a:spcAft>
                <a:spcPts val="0"/>
              </a:spcAft>
              <a:buClr>
                <a:schemeClr val="accent3"/>
              </a:buClr>
              <a:buFont typeface="Georgia"/>
              <a:buChar char="•"/>
              <a:defRPr/>
            </a:pPr>
            <a:r>
              <a:rPr lang="es-AR" sz="1600" dirty="0" smtClean="0"/>
              <a:t>En relación a esto último, resulta necesario </a:t>
            </a:r>
            <a:r>
              <a:rPr lang="es-AR" sz="1600" u="sng" dirty="0" smtClean="0"/>
              <a:t>desarrollar los mercados financieros domésticos</a:t>
            </a:r>
            <a:r>
              <a:rPr lang="es-AR" sz="1600" dirty="0" smtClean="0"/>
              <a:t> de forma tal que se transformen en mecanismos que permitan </a:t>
            </a:r>
            <a:r>
              <a:rPr lang="es-AR" sz="1600" u="sng" dirty="0" smtClean="0"/>
              <a:t>movilizar el ahorro interno de manera eficiente y equitativa</a:t>
            </a:r>
            <a:r>
              <a:rPr lang="es-AR" sz="1600" dirty="0" smtClean="0"/>
              <a:t>.</a:t>
            </a:r>
          </a:p>
        </p:txBody>
      </p:sp>
      <p:sp>
        <p:nvSpPr>
          <p:cNvPr id="4" name="2 Marcador de contenido"/>
          <p:cNvSpPr txBox="1">
            <a:spLocks/>
          </p:cNvSpPr>
          <p:nvPr/>
        </p:nvSpPr>
        <p:spPr>
          <a:xfrm>
            <a:off x="285750" y="1285875"/>
            <a:ext cx="8501063" cy="1643063"/>
          </a:xfrm>
          <a:prstGeom prst="rect">
            <a:avLst/>
          </a:prstGeom>
        </p:spPr>
        <p:style>
          <a:lnRef idx="3">
            <a:schemeClr val="lt1"/>
          </a:lnRef>
          <a:fillRef idx="1">
            <a:schemeClr val="accent1"/>
          </a:fillRef>
          <a:effectRef idx="1">
            <a:schemeClr val="accent1"/>
          </a:effectRef>
          <a:fontRef idx="minor">
            <a:schemeClr val="lt1"/>
          </a:fontRef>
        </p:style>
        <p:txBody>
          <a:bodyPr>
            <a:normAutofit fontScale="85000" lnSpcReduction="20000"/>
          </a:bodyPr>
          <a:lstStyle/>
          <a:p>
            <a:pPr fontAlgn="auto">
              <a:spcBef>
                <a:spcPts val="0"/>
              </a:spcBef>
              <a:spcAft>
                <a:spcPts val="600"/>
              </a:spcAft>
              <a:buClr>
                <a:schemeClr val="accent3"/>
              </a:buClr>
              <a:defRPr/>
            </a:pPr>
            <a:r>
              <a:rPr lang="es-AR" sz="1900" dirty="0">
                <a:solidFill>
                  <a:schemeClr val="bg1"/>
                </a:solidFill>
              </a:rPr>
              <a:t>De la agenda pendiente de la región surgen 2 ejes críticos que la región debe abordar para encauzar una estrategia de desarrollo económico sustentable e inclusiva</a:t>
            </a:r>
          </a:p>
          <a:p>
            <a:pPr marL="342900" indent="-342900" fontAlgn="auto">
              <a:spcBef>
                <a:spcPts val="0"/>
              </a:spcBef>
              <a:spcAft>
                <a:spcPts val="600"/>
              </a:spcAft>
              <a:buClr>
                <a:schemeClr val="accent3"/>
              </a:buClr>
              <a:buFont typeface="+mj-lt"/>
              <a:buAutoNum type="arabicPeriod"/>
              <a:defRPr/>
            </a:pPr>
            <a:endParaRPr lang="es-AR" sz="1600" i="1" u="sng" dirty="0">
              <a:solidFill>
                <a:schemeClr val="bg1"/>
              </a:solidFill>
            </a:endParaRPr>
          </a:p>
          <a:p>
            <a:pPr marL="342900" indent="-342900" fontAlgn="auto">
              <a:spcBef>
                <a:spcPts val="0"/>
              </a:spcBef>
              <a:spcAft>
                <a:spcPts val="600"/>
              </a:spcAft>
              <a:buClr>
                <a:schemeClr val="accent3"/>
              </a:buClr>
              <a:buFont typeface="+mj-lt"/>
              <a:buAutoNum type="arabicPeriod"/>
              <a:defRPr/>
            </a:pPr>
            <a:r>
              <a:rPr lang="es-AR" sz="1900" i="1" u="sng" dirty="0">
                <a:solidFill>
                  <a:schemeClr val="bg1"/>
                </a:solidFill>
              </a:rPr>
              <a:t>Desarrollo de infraestructura</a:t>
            </a:r>
            <a:r>
              <a:rPr lang="es-AR" sz="1900" i="1" dirty="0">
                <a:solidFill>
                  <a:schemeClr val="bg1"/>
                </a:solidFill>
              </a:rPr>
              <a:t> como mecanismo para reforzar la competitividad sistémica</a:t>
            </a:r>
          </a:p>
          <a:p>
            <a:pPr marL="342900" indent="-342900" fontAlgn="auto">
              <a:spcBef>
                <a:spcPts val="0"/>
              </a:spcBef>
              <a:spcAft>
                <a:spcPts val="0"/>
              </a:spcAft>
              <a:buClr>
                <a:schemeClr val="accent3"/>
              </a:buClr>
              <a:buFont typeface="+mj-lt"/>
              <a:buAutoNum type="arabicPeriod"/>
              <a:defRPr/>
            </a:pPr>
            <a:endParaRPr lang="es-AR" sz="1200" i="1" dirty="0">
              <a:solidFill>
                <a:schemeClr val="bg1"/>
              </a:solidFill>
            </a:endParaRPr>
          </a:p>
          <a:p>
            <a:pPr marL="342900" indent="-342900" fontAlgn="auto">
              <a:spcBef>
                <a:spcPts val="0"/>
              </a:spcBef>
              <a:spcAft>
                <a:spcPts val="600"/>
              </a:spcAft>
              <a:buClr>
                <a:schemeClr val="accent3"/>
              </a:buClr>
              <a:buFont typeface="+mj-lt"/>
              <a:buAutoNum type="arabicPeriod"/>
              <a:defRPr/>
            </a:pPr>
            <a:r>
              <a:rPr lang="es-AR" sz="1900" i="1" u="sng" dirty="0">
                <a:solidFill>
                  <a:schemeClr val="bg1"/>
                </a:solidFill>
              </a:rPr>
              <a:t>Fortalecimiento de la matriz productiva</a:t>
            </a:r>
          </a:p>
        </p:txBody>
      </p:sp>
      <p:sp>
        <p:nvSpPr>
          <p:cNvPr id="79876" name="5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19C9B19B-3906-456A-A5E5-809B04AFABB1}" type="slidenum">
              <a:rPr lang="es-AR">
                <a:cs typeface="Arial" charset="0"/>
              </a:rPr>
              <a:pPr fontAlgn="base">
                <a:spcBef>
                  <a:spcPct val="0"/>
                </a:spcBef>
                <a:spcAft>
                  <a:spcPct val="0"/>
                </a:spcAft>
                <a:defRPr/>
              </a:pPr>
              <a:t>39</a:t>
            </a:fld>
            <a:endParaRPr lang="es-AR">
              <a:cs typeface="Arial"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7 Título"/>
          <p:cNvSpPr>
            <a:spLocks noGrp="1"/>
          </p:cNvSpPr>
          <p:nvPr>
            <p:ph type="title"/>
          </p:nvPr>
        </p:nvSpPr>
        <p:spPr>
          <a:xfrm>
            <a:off x="0" y="642938"/>
            <a:ext cx="9144000" cy="571500"/>
          </a:xfrm>
        </p:spPr>
        <p:txBody>
          <a:bodyPr/>
          <a:lstStyle/>
          <a:p>
            <a:pPr eaLnBrk="1" hangingPunct="1"/>
            <a:r>
              <a:rPr lang="es-AR" sz="2200" smtClean="0"/>
              <a:t>Un nuevo orden financiero e impacto en la configuración de los flujos comerciales y financieros internacionales</a:t>
            </a:r>
          </a:p>
        </p:txBody>
      </p:sp>
      <p:sp>
        <p:nvSpPr>
          <p:cNvPr id="17410" name="3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DF524081-3E80-4113-8132-EE42326E115D}" type="slidenum">
              <a:rPr lang="es-AR">
                <a:cs typeface="Arial" charset="0"/>
              </a:rPr>
              <a:pPr fontAlgn="base">
                <a:spcBef>
                  <a:spcPct val="0"/>
                </a:spcBef>
                <a:spcAft>
                  <a:spcPct val="0"/>
                </a:spcAft>
                <a:defRPr/>
              </a:pPr>
              <a:t>4</a:t>
            </a:fld>
            <a:endParaRPr lang="es-AR">
              <a:cs typeface="Arial" charset="0"/>
            </a:endParaRPr>
          </a:p>
        </p:txBody>
      </p:sp>
      <p:sp>
        <p:nvSpPr>
          <p:cNvPr id="9" name="8 CuadroTexto"/>
          <p:cNvSpPr txBox="1"/>
          <p:nvPr/>
        </p:nvSpPr>
        <p:spPr>
          <a:xfrm>
            <a:off x="214313" y="1428750"/>
            <a:ext cx="6429375" cy="369888"/>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fontAlgn="auto">
              <a:spcBef>
                <a:spcPts val="0"/>
              </a:spcBef>
              <a:spcAft>
                <a:spcPts val="0"/>
              </a:spcAft>
              <a:defRPr/>
            </a:pPr>
            <a:r>
              <a:rPr lang="es-AR" dirty="0"/>
              <a:t>Características principales del mundo Post </a:t>
            </a:r>
            <a:r>
              <a:rPr lang="es-AR" dirty="0" err="1"/>
              <a:t>Bretton</a:t>
            </a:r>
            <a:r>
              <a:rPr lang="es-AR" dirty="0"/>
              <a:t> Woods</a:t>
            </a:r>
          </a:p>
        </p:txBody>
      </p:sp>
      <p:sp>
        <p:nvSpPr>
          <p:cNvPr id="17412" name="9 CuadroTexto"/>
          <p:cNvSpPr txBox="1">
            <a:spLocks noChangeArrowheads="1"/>
          </p:cNvSpPr>
          <p:nvPr/>
        </p:nvSpPr>
        <p:spPr bwMode="auto">
          <a:xfrm>
            <a:off x="285750" y="2071688"/>
            <a:ext cx="7286625" cy="4622800"/>
          </a:xfrm>
          <a:prstGeom prst="rect">
            <a:avLst/>
          </a:prstGeom>
          <a:noFill/>
          <a:ln w="9525">
            <a:noFill/>
            <a:miter lim="800000"/>
            <a:headEnd/>
            <a:tailEnd/>
          </a:ln>
        </p:spPr>
        <p:txBody>
          <a:bodyPr>
            <a:spAutoFit/>
          </a:bodyPr>
          <a:lstStyle/>
          <a:p>
            <a:pPr marL="342900" indent="-342900">
              <a:spcBef>
                <a:spcPts val="600"/>
              </a:spcBef>
              <a:buFont typeface="Trebuchet MS" pitchFamily="34" charset="0"/>
              <a:buAutoNum type="arabicPeriod"/>
            </a:pPr>
            <a:r>
              <a:rPr lang="es-AR">
                <a:latin typeface="Georgia" pitchFamily="18" charset="0"/>
              </a:rPr>
              <a:t>Tipos de cambio flotantes </a:t>
            </a:r>
            <a:r>
              <a:rPr lang="es-AR">
                <a:latin typeface="Georgia" pitchFamily="18" charset="0"/>
                <a:sym typeface="Wingdings" pitchFamily="2" charset="2"/>
              </a:rPr>
              <a:t> Políticas monetarias autónomas?</a:t>
            </a:r>
            <a:endParaRPr lang="es-AR">
              <a:latin typeface="Georgia" pitchFamily="18" charset="0"/>
            </a:endParaRPr>
          </a:p>
          <a:p>
            <a:pPr marL="342900" indent="-342900">
              <a:spcBef>
                <a:spcPts val="600"/>
              </a:spcBef>
              <a:buFont typeface="Trebuchet MS" pitchFamily="34" charset="0"/>
              <a:buAutoNum type="arabicPeriod"/>
            </a:pPr>
            <a:r>
              <a:rPr lang="es-AR">
                <a:latin typeface="Georgia" pitchFamily="18" charset="0"/>
              </a:rPr>
              <a:t>Apertura comercial</a:t>
            </a:r>
          </a:p>
          <a:p>
            <a:pPr marL="342900" indent="-342900">
              <a:spcBef>
                <a:spcPts val="600"/>
              </a:spcBef>
              <a:buFont typeface="Trebuchet MS" pitchFamily="34" charset="0"/>
              <a:buAutoNum type="arabicPeriod"/>
            </a:pPr>
            <a:r>
              <a:rPr lang="es-AR">
                <a:latin typeface="Georgia" pitchFamily="18" charset="0"/>
              </a:rPr>
              <a:t>Liberalización de la cuenta capital y financiera</a:t>
            </a:r>
          </a:p>
          <a:p>
            <a:pPr marL="342900" indent="-342900">
              <a:spcBef>
                <a:spcPts val="600"/>
              </a:spcBef>
              <a:buFont typeface="Trebuchet MS" pitchFamily="34" charset="0"/>
              <a:buAutoNum type="arabicPeriod"/>
            </a:pPr>
            <a:r>
              <a:rPr lang="es-AR">
                <a:latin typeface="Georgia" pitchFamily="18" charset="0"/>
              </a:rPr>
              <a:t>Regionalización comercial y financiera </a:t>
            </a:r>
            <a:r>
              <a:rPr lang="es-AR">
                <a:latin typeface="Georgia" pitchFamily="18" charset="0"/>
                <a:sym typeface="Wingdings" pitchFamily="2" charset="2"/>
              </a:rPr>
              <a:t> NAFTA, SME (UE), MERCOSUR, ASEAN, ETC</a:t>
            </a:r>
          </a:p>
          <a:p>
            <a:pPr marL="342900" indent="-342900">
              <a:spcBef>
                <a:spcPts val="600"/>
              </a:spcBef>
              <a:buFont typeface="Trebuchet MS" pitchFamily="34" charset="0"/>
              <a:buAutoNum type="arabicPeriod"/>
            </a:pPr>
            <a:r>
              <a:rPr lang="es-AR">
                <a:latin typeface="Georgia" pitchFamily="18" charset="0"/>
                <a:sym typeface="Wingdings" pitchFamily="2" charset="2"/>
              </a:rPr>
              <a:t>Rol preponderante de los flujos de capitales externos</a:t>
            </a:r>
          </a:p>
          <a:p>
            <a:pPr marL="342900" indent="-342900">
              <a:buFont typeface="Trebuchet MS" pitchFamily="34" charset="0"/>
              <a:buAutoNum type="arabicPeriod"/>
            </a:pPr>
            <a:endParaRPr lang="es-AR">
              <a:latin typeface="Georgia" pitchFamily="18" charset="0"/>
              <a:sym typeface="Wingdings" pitchFamily="2" charset="2"/>
            </a:endParaRPr>
          </a:p>
          <a:p>
            <a:pPr marL="342900" indent="-342900">
              <a:buFont typeface="Trebuchet MS" pitchFamily="34" charset="0"/>
              <a:buAutoNum type="arabicPeriod"/>
            </a:pPr>
            <a:endParaRPr lang="es-AR">
              <a:latin typeface="Georgia" pitchFamily="18" charset="0"/>
              <a:sym typeface="Wingdings" pitchFamily="2" charset="2"/>
            </a:endParaRPr>
          </a:p>
          <a:p>
            <a:pPr marL="342900" indent="-342900"/>
            <a:endParaRPr lang="es-AR" u="sng">
              <a:latin typeface="Georgia" pitchFamily="18" charset="0"/>
              <a:sym typeface="Wingdings" pitchFamily="2" charset="2"/>
            </a:endParaRPr>
          </a:p>
          <a:p>
            <a:pPr marL="461963" lvl="1" indent="-461963">
              <a:spcBef>
                <a:spcPts val="600"/>
              </a:spcBef>
              <a:buFont typeface="Arial" charset="0"/>
              <a:buChar char="•"/>
            </a:pPr>
            <a:r>
              <a:rPr lang="es-AR">
                <a:latin typeface="Georgia" pitchFamily="18" charset="0"/>
                <a:sym typeface="Wingdings" pitchFamily="2" charset="2"/>
              </a:rPr>
              <a:t>Menor dinamismo de los salarios</a:t>
            </a:r>
          </a:p>
          <a:p>
            <a:pPr marL="461963" lvl="1" indent="-461963">
              <a:spcBef>
                <a:spcPts val="600"/>
              </a:spcBef>
              <a:buFont typeface="Arial" charset="0"/>
              <a:buChar char="•"/>
            </a:pPr>
            <a:r>
              <a:rPr lang="es-AR">
                <a:latin typeface="Georgia" pitchFamily="18" charset="0"/>
                <a:sym typeface="Wingdings" pitchFamily="2" charset="2"/>
              </a:rPr>
              <a:t>Empeoramiento en la distribución del ingreso</a:t>
            </a:r>
          </a:p>
          <a:p>
            <a:pPr marL="461963" lvl="1" indent="-461963">
              <a:spcBef>
                <a:spcPts val="600"/>
              </a:spcBef>
              <a:buFont typeface="Arial" charset="0"/>
              <a:buChar char="•"/>
            </a:pPr>
            <a:r>
              <a:rPr lang="es-AR">
                <a:latin typeface="Georgia" pitchFamily="18" charset="0"/>
                <a:sym typeface="Wingdings" pitchFamily="2" charset="2"/>
              </a:rPr>
              <a:t>Inflación en activos financieros</a:t>
            </a:r>
          </a:p>
          <a:p>
            <a:pPr marL="461963" lvl="1" indent="-461963">
              <a:spcBef>
                <a:spcPts val="600"/>
              </a:spcBef>
              <a:buFont typeface="Arial" charset="0"/>
              <a:buChar char="•"/>
            </a:pPr>
            <a:r>
              <a:rPr lang="es-AR">
                <a:latin typeface="Georgia" pitchFamily="18" charset="0"/>
                <a:sym typeface="Wingdings" pitchFamily="2" charset="2"/>
              </a:rPr>
              <a:t>Desregulación e Inestabilidad Financiera</a:t>
            </a:r>
          </a:p>
          <a:p>
            <a:pPr marL="461963" lvl="1" indent="-461963">
              <a:spcBef>
                <a:spcPts val="600"/>
              </a:spcBef>
              <a:buFont typeface="Arial" charset="0"/>
              <a:buChar char="•"/>
            </a:pPr>
            <a:r>
              <a:rPr lang="es-AR">
                <a:latin typeface="Georgia" pitchFamily="18" charset="0"/>
                <a:sym typeface="Wingdings" pitchFamily="2" charset="2"/>
              </a:rPr>
              <a:t>Desbalances globales</a:t>
            </a:r>
          </a:p>
        </p:txBody>
      </p:sp>
      <p:sp>
        <p:nvSpPr>
          <p:cNvPr id="6" name="5 CuadroTexto"/>
          <p:cNvSpPr txBox="1"/>
          <p:nvPr/>
        </p:nvSpPr>
        <p:spPr>
          <a:xfrm>
            <a:off x="214313" y="4214813"/>
            <a:ext cx="8286750" cy="369887"/>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fontAlgn="auto">
              <a:spcBef>
                <a:spcPts val="0"/>
              </a:spcBef>
              <a:spcAft>
                <a:spcPts val="0"/>
              </a:spcAft>
              <a:defRPr/>
            </a:pPr>
            <a:r>
              <a:rPr lang="es-AR" dirty="0"/>
              <a:t>¿Cómo se comporto la economía de los países desarrollados durante el período? </a:t>
            </a:r>
          </a:p>
        </p:txBody>
      </p:sp>
      <p:sp>
        <p:nvSpPr>
          <p:cNvPr id="14" name="13 Flecha izquierda y arriba"/>
          <p:cNvSpPr/>
          <p:nvPr/>
        </p:nvSpPr>
        <p:spPr>
          <a:xfrm>
            <a:off x="5500688" y="2428875"/>
            <a:ext cx="1214437" cy="714375"/>
          </a:xfrm>
          <a:prstGeom prst="leftUpArrow">
            <a:avLst>
              <a:gd name="adj1" fmla="val 19012"/>
              <a:gd name="adj2" fmla="val 25000"/>
              <a:gd name="adj3" fmla="val 25000"/>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11" name="10 Cerrar llave"/>
          <p:cNvSpPr/>
          <p:nvPr/>
        </p:nvSpPr>
        <p:spPr>
          <a:xfrm>
            <a:off x="5429250" y="4929188"/>
            <a:ext cx="571500" cy="1785937"/>
          </a:xfrm>
          <a:prstGeom prst="rightBrace">
            <a:avLst>
              <a:gd name="adj1" fmla="val 41666"/>
              <a:gd name="adj2" fmla="val 50000"/>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AR"/>
          </a:p>
        </p:txBody>
      </p:sp>
      <p:sp>
        <p:nvSpPr>
          <p:cNvPr id="12" name="11 CuadroTexto"/>
          <p:cNvSpPr txBox="1"/>
          <p:nvPr/>
        </p:nvSpPr>
        <p:spPr>
          <a:xfrm>
            <a:off x="6143625" y="4941888"/>
            <a:ext cx="2500313" cy="1771650"/>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algn="ctr">
              <a:defRPr/>
            </a:pPr>
            <a:r>
              <a:rPr lang="es-AR" b="1">
                <a:solidFill>
                  <a:srgbClr val="FFFFFF"/>
                </a:solidFill>
                <a:cs typeface="Arial" charset="0"/>
              </a:rPr>
              <a:t>Nueva dinámica de funcionamiento económico</a:t>
            </a:r>
          </a:p>
          <a:p>
            <a:pPr algn="ctr">
              <a:defRPr/>
            </a:pPr>
            <a:endParaRPr lang="es-AR" b="1">
              <a:solidFill>
                <a:srgbClr val="FFFFFF"/>
              </a:solidFill>
              <a:cs typeface="Arial" charset="0"/>
            </a:endParaRPr>
          </a:p>
          <a:p>
            <a:pPr algn="ctr">
              <a:defRPr/>
            </a:pPr>
            <a:r>
              <a:rPr lang="es-AR" b="1">
                <a:solidFill>
                  <a:srgbClr val="FFFFFF"/>
                </a:solidFill>
                <a:cs typeface="Arial" charset="0"/>
              </a:rPr>
              <a:t>SUPREMACÍA FINANCIERA</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2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87F04271-E4B3-4B52-9A13-6AFD30AE6EBA}" type="slidenum">
              <a:rPr lang="es-AR">
                <a:cs typeface="Arial" charset="0"/>
              </a:rPr>
              <a:pPr fontAlgn="base">
                <a:spcBef>
                  <a:spcPct val="0"/>
                </a:spcBef>
                <a:spcAft>
                  <a:spcPct val="0"/>
                </a:spcAft>
                <a:defRPr/>
              </a:pPr>
              <a:t>40</a:t>
            </a:fld>
            <a:endParaRPr lang="es-AR">
              <a:cs typeface="Arial" charset="0"/>
            </a:endParaRPr>
          </a:p>
        </p:txBody>
      </p:sp>
      <p:sp>
        <p:nvSpPr>
          <p:cNvPr id="4" name="2 Marcador de contenido"/>
          <p:cNvSpPr txBox="1">
            <a:spLocks/>
          </p:cNvSpPr>
          <p:nvPr/>
        </p:nvSpPr>
        <p:spPr>
          <a:xfrm>
            <a:off x="500063" y="1214438"/>
            <a:ext cx="8215312" cy="5286375"/>
          </a:xfrm>
          <a:prstGeom prst="rect">
            <a:avLst/>
          </a:prstGeom>
        </p:spPr>
        <p:txBody>
          <a:bodyPr>
            <a:normAutofit lnSpcReduction="10000"/>
          </a:bodyPr>
          <a:lstStyle/>
          <a:p>
            <a:pPr marL="514350" indent="-514350" algn="just" fontAlgn="auto">
              <a:spcBef>
                <a:spcPts val="1200"/>
              </a:spcBef>
              <a:spcAft>
                <a:spcPts val="0"/>
              </a:spcAft>
              <a:buClr>
                <a:schemeClr val="accent3"/>
              </a:buClr>
              <a:buFont typeface="+mj-lt"/>
              <a:buAutoNum type="romanUcPeriod"/>
              <a:defRPr/>
            </a:pPr>
            <a:endParaRPr lang="es-AR" sz="2400" dirty="0">
              <a:latin typeface="+mn-lt"/>
              <a:cs typeface="+mn-cs"/>
            </a:endParaRPr>
          </a:p>
          <a:p>
            <a:pPr marL="514350" indent="-514350" algn="just" fontAlgn="auto">
              <a:spcBef>
                <a:spcPts val="1200"/>
              </a:spcBef>
              <a:spcAft>
                <a:spcPts val="0"/>
              </a:spcAft>
              <a:buClr>
                <a:schemeClr val="accent3"/>
              </a:buClr>
              <a:buFont typeface="+mj-lt"/>
              <a:buAutoNum type="romanUcPeriod"/>
              <a:defRPr/>
            </a:pPr>
            <a:r>
              <a:rPr lang="es-AR" sz="2400" dirty="0">
                <a:solidFill>
                  <a:schemeClr val="bg1">
                    <a:lumMod val="85000"/>
                  </a:schemeClr>
                </a:solidFill>
                <a:latin typeface="+mn-lt"/>
                <a:cs typeface="+mn-cs"/>
              </a:rPr>
              <a:t>Cambios  en la configuración financiera internacional en los últimos 30 años</a:t>
            </a:r>
          </a:p>
          <a:p>
            <a:pPr marL="514350" indent="-514350" algn="just" fontAlgn="auto">
              <a:spcBef>
                <a:spcPts val="1200"/>
              </a:spcBef>
              <a:spcAft>
                <a:spcPts val="0"/>
              </a:spcAft>
              <a:buClr>
                <a:schemeClr val="accent3"/>
              </a:buClr>
              <a:buFont typeface="+mj-lt"/>
              <a:buAutoNum type="romanUcPeriod"/>
              <a:defRPr/>
            </a:pPr>
            <a:r>
              <a:rPr lang="es-AR" sz="2400" dirty="0">
                <a:solidFill>
                  <a:schemeClr val="bg1">
                    <a:lumMod val="85000"/>
                  </a:schemeClr>
                </a:solidFill>
                <a:latin typeface="+mn-lt"/>
                <a:cs typeface="+mn-cs"/>
              </a:rPr>
              <a:t>La Crisis Financiera Internacional, las respuestas de política, la coyuntura actual y los desafíos para los mercados emergentes</a:t>
            </a:r>
          </a:p>
          <a:p>
            <a:pPr marL="514350" indent="-514350" algn="just" fontAlgn="auto">
              <a:spcBef>
                <a:spcPts val="1200"/>
              </a:spcBef>
              <a:spcAft>
                <a:spcPts val="0"/>
              </a:spcAft>
              <a:buClr>
                <a:schemeClr val="accent3"/>
              </a:buClr>
              <a:buFont typeface="+mj-lt"/>
              <a:buAutoNum type="romanUcPeriod"/>
              <a:defRPr/>
            </a:pPr>
            <a:r>
              <a:rPr lang="es-AR" sz="2400" dirty="0">
                <a:solidFill>
                  <a:schemeClr val="bg1">
                    <a:lumMod val="85000"/>
                  </a:schemeClr>
                </a:solidFill>
                <a:latin typeface="+mn-lt"/>
                <a:cs typeface="+mn-cs"/>
              </a:rPr>
              <a:t>Desempeño de la región en los últimos 15 años y perspectivas hacia delante</a:t>
            </a:r>
          </a:p>
          <a:p>
            <a:pPr marL="514350" indent="-514350" algn="just" fontAlgn="auto">
              <a:spcBef>
                <a:spcPts val="1200"/>
              </a:spcBef>
              <a:spcAft>
                <a:spcPts val="0"/>
              </a:spcAft>
              <a:buClr>
                <a:schemeClr val="accent3"/>
              </a:buClr>
              <a:buFont typeface="+mj-lt"/>
              <a:buAutoNum type="romanUcPeriod"/>
              <a:defRPr/>
            </a:pPr>
            <a:r>
              <a:rPr lang="es-AR" sz="2400" dirty="0">
                <a:solidFill>
                  <a:schemeClr val="bg1">
                    <a:lumMod val="85000"/>
                  </a:schemeClr>
                </a:solidFill>
                <a:latin typeface="+mn-lt"/>
                <a:cs typeface="+mn-cs"/>
              </a:rPr>
              <a:t>Agenda pendiente: hora del desarrollo</a:t>
            </a:r>
          </a:p>
          <a:p>
            <a:pPr marL="514350" indent="-514350" algn="just" fontAlgn="auto">
              <a:spcBef>
                <a:spcPts val="1200"/>
              </a:spcBef>
              <a:spcAft>
                <a:spcPts val="0"/>
              </a:spcAft>
              <a:buClr>
                <a:schemeClr val="accent3"/>
              </a:buClr>
              <a:buFont typeface="+mj-lt"/>
              <a:buAutoNum type="romanUcPeriod"/>
              <a:defRPr/>
            </a:pPr>
            <a:r>
              <a:rPr lang="es-AR" sz="2400" dirty="0">
                <a:latin typeface="+mn-lt"/>
                <a:cs typeface="+mn-cs"/>
              </a:rPr>
              <a:t>El financiamiento del desarrollo: movilización eficiente del ahorro interno y manejo de la cuenta capital</a:t>
            </a:r>
          </a:p>
          <a:p>
            <a:pPr marL="514350" indent="-514350" algn="just" fontAlgn="auto">
              <a:spcBef>
                <a:spcPts val="1200"/>
              </a:spcBef>
              <a:spcAft>
                <a:spcPts val="0"/>
              </a:spcAft>
              <a:buClr>
                <a:schemeClr val="accent3"/>
              </a:buClr>
              <a:buFont typeface="+mj-lt"/>
              <a:buAutoNum type="romanUcPeriod"/>
              <a:defRPr/>
            </a:pPr>
            <a:r>
              <a:rPr lang="es-AR" sz="2400" dirty="0">
                <a:solidFill>
                  <a:schemeClr val="bg1">
                    <a:lumMod val="85000"/>
                  </a:schemeClr>
                </a:solidFill>
                <a:latin typeface="+mn-lt"/>
                <a:cs typeface="+mn-cs"/>
              </a:rPr>
              <a:t>Reflexiones finales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p:cNvSpPr>
          <p:nvPr/>
        </p:nvSpPr>
        <p:spPr bwMode="auto">
          <a:xfrm>
            <a:off x="0" y="571500"/>
            <a:ext cx="8572500" cy="981075"/>
          </a:xfrm>
          <a:prstGeom prst="rect">
            <a:avLst/>
          </a:prstGeom>
        </p:spPr>
        <p:txBody>
          <a:bodyPr anchor="ctr">
            <a:normAutofit fontScale="85000" lnSpcReduction="10000"/>
          </a:bodyPr>
          <a:lstStyle/>
          <a:p>
            <a:pPr fontAlgn="auto">
              <a:spcAft>
                <a:spcPts val="0"/>
              </a:spcAft>
              <a:defRPr/>
            </a:pPr>
            <a:r>
              <a:rPr lang="es-MX" sz="2800" dirty="0">
                <a:latin typeface="+mj-lt"/>
                <a:ea typeface="+mj-ea"/>
                <a:cs typeface="+mj-cs"/>
              </a:rPr>
              <a:t>Profundidad del Sistema Financiero: La región comparada</a:t>
            </a:r>
          </a:p>
          <a:p>
            <a:pPr fontAlgn="auto">
              <a:spcAft>
                <a:spcPts val="0"/>
              </a:spcAft>
              <a:defRPr/>
            </a:pPr>
            <a:r>
              <a:rPr lang="es-MX" sz="2800" dirty="0">
                <a:latin typeface="+mj-lt"/>
                <a:ea typeface="+mj-ea"/>
                <a:cs typeface="+mj-cs"/>
              </a:rPr>
              <a:t>Mercado de capitales y </a:t>
            </a:r>
            <a:r>
              <a:rPr lang="es-MX" sz="2800" dirty="0" err="1">
                <a:latin typeface="+mj-lt"/>
                <a:ea typeface="+mj-ea"/>
                <a:cs typeface="+mj-cs"/>
              </a:rPr>
              <a:t>Sist</a:t>
            </a:r>
            <a:r>
              <a:rPr lang="es-MX" sz="2800" dirty="0">
                <a:latin typeface="+mj-lt"/>
                <a:ea typeface="+mj-ea"/>
                <a:cs typeface="+mj-cs"/>
              </a:rPr>
              <a:t>. Bancario</a:t>
            </a:r>
            <a:endParaRPr lang="es-CR" sz="2800" dirty="0">
              <a:latin typeface="+mj-lt"/>
              <a:ea typeface="+mj-ea"/>
              <a:cs typeface="+mj-cs"/>
            </a:endParaRPr>
          </a:p>
        </p:txBody>
      </p:sp>
      <p:sp>
        <p:nvSpPr>
          <p:cNvPr id="81922" name="5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6DBDF9A3-3302-4D95-8F07-B868892075C6}" type="slidenum">
              <a:rPr lang="es-AR">
                <a:cs typeface="Arial" charset="0"/>
              </a:rPr>
              <a:pPr fontAlgn="base">
                <a:spcBef>
                  <a:spcPct val="0"/>
                </a:spcBef>
                <a:spcAft>
                  <a:spcPct val="0"/>
                </a:spcAft>
                <a:defRPr/>
              </a:pPr>
              <a:t>41</a:t>
            </a:fld>
            <a:endParaRPr lang="es-AR">
              <a:cs typeface="Arial" charset="0"/>
            </a:endParaRPr>
          </a:p>
        </p:txBody>
      </p:sp>
      <p:pic>
        <p:nvPicPr>
          <p:cNvPr id="71683" name="Picture 2"/>
          <p:cNvPicPr>
            <a:picLocks noChangeAspect="1" noChangeArrowheads="1"/>
          </p:cNvPicPr>
          <p:nvPr/>
        </p:nvPicPr>
        <p:blipFill>
          <a:blip r:embed="rId2"/>
          <a:srcRect/>
          <a:stretch>
            <a:fillRect/>
          </a:stretch>
        </p:blipFill>
        <p:spPr bwMode="auto">
          <a:xfrm>
            <a:off x="571500" y="1824038"/>
            <a:ext cx="7734300" cy="4819650"/>
          </a:xfrm>
          <a:prstGeom prst="rect">
            <a:avLst/>
          </a:prstGeom>
          <a:noFill/>
          <a:ln w="9525">
            <a:noFill/>
            <a:miter lim="800000"/>
            <a:headEnd/>
            <a:tailEnd/>
          </a:ln>
        </p:spPr>
      </p:pic>
      <p:sp>
        <p:nvSpPr>
          <p:cNvPr id="71684" name="Rectangle 2"/>
          <p:cNvSpPr>
            <a:spLocks noChangeArrowheads="1"/>
          </p:cNvSpPr>
          <p:nvPr/>
        </p:nvSpPr>
        <p:spPr bwMode="auto">
          <a:xfrm>
            <a:off x="2428875" y="1389063"/>
            <a:ext cx="4286250" cy="611187"/>
          </a:xfrm>
          <a:prstGeom prst="rect">
            <a:avLst/>
          </a:prstGeom>
          <a:noFill/>
          <a:ln w="9525" algn="ctr">
            <a:noFill/>
            <a:miter lim="800000"/>
            <a:headEnd/>
            <a:tailEnd/>
          </a:ln>
        </p:spPr>
        <p:txBody>
          <a:bodyPr wrap="none">
            <a:spAutoFit/>
          </a:bodyPr>
          <a:lstStyle/>
          <a:p>
            <a:pPr algn="ctr"/>
            <a:r>
              <a:rPr lang="es-AR" b="1">
                <a:latin typeface="Georgia" pitchFamily="18" charset="0"/>
              </a:rPr>
              <a:t>Bonos, Acciones y Activos Bancarios</a:t>
            </a:r>
          </a:p>
          <a:p>
            <a:pPr algn="ctr"/>
            <a:r>
              <a:rPr lang="es-AR" sz="1600">
                <a:latin typeface="Georgia" pitchFamily="18" charset="0"/>
              </a:rPr>
              <a:t>(en % del PIB)</a:t>
            </a:r>
            <a:endParaRPr lang="es-ES" sz="1600">
              <a:latin typeface="Georgia" pitchFamily="18" charset="0"/>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ChangeArrowheads="1"/>
          </p:cNvSpPr>
          <p:nvPr/>
        </p:nvSpPr>
        <p:spPr bwMode="auto">
          <a:xfrm>
            <a:off x="2714625" y="1500188"/>
            <a:ext cx="3930650" cy="611187"/>
          </a:xfrm>
          <a:prstGeom prst="rect">
            <a:avLst/>
          </a:prstGeom>
          <a:noFill/>
          <a:ln w="9525" algn="ctr">
            <a:noFill/>
            <a:miter lim="800000"/>
            <a:headEnd/>
            <a:tailEnd/>
          </a:ln>
        </p:spPr>
        <p:txBody>
          <a:bodyPr wrap="none">
            <a:spAutoFit/>
          </a:bodyPr>
          <a:lstStyle/>
          <a:p>
            <a:pPr algn="ctr"/>
            <a:r>
              <a:rPr lang="es-AR" b="1">
                <a:latin typeface="Georgia" pitchFamily="18" charset="0"/>
              </a:rPr>
              <a:t>Mercados de Capitales por Región</a:t>
            </a:r>
          </a:p>
          <a:p>
            <a:pPr algn="ctr"/>
            <a:r>
              <a:rPr lang="es-AR" sz="1600">
                <a:latin typeface="Georgia" pitchFamily="18" charset="0"/>
              </a:rPr>
              <a:t>(en % del PIB)</a:t>
            </a:r>
            <a:endParaRPr lang="es-ES" sz="1600">
              <a:latin typeface="Georgia" pitchFamily="18" charset="0"/>
            </a:endParaRPr>
          </a:p>
        </p:txBody>
      </p:sp>
      <p:pic>
        <p:nvPicPr>
          <p:cNvPr id="72706" name="Picture 3"/>
          <p:cNvPicPr>
            <a:picLocks noChangeAspect="1" noChangeArrowheads="1"/>
          </p:cNvPicPr>
          <p:nvPr/>
        </p:nvPicPr>
        <p:blipFill>
          <a:blip r:embed="rId2"/>
          <a:srcRect/>
          <a:stretch>
            <a:fillRect/>
          </a:stretch>
        </p:blipFill>
        <p:spPr bwMode="auto">
          <a:xfrm>
            <a:off x="714375" y="1928813"/>
            <a:ext cx="7788275" cy="4845050"/>
          </a:xfrm>
          <a:prstGeom prst="rect">
            <a:avLst/>
          </a:prstGeom>
          <a:noFill/>
          <a:ln w="9525" algn="ctr">
            <a:noFill/>
            <a:miter lim="800000"/>
            <a:headEnd/>
            <a:tailEnd/>
          </a:ln>
        </p:spPr>
      </p:pic>
      <p:sp>
        <p:nvSpPr>
          <p:cNvPr id="5" name="Rectangle 4"/>
          <p:cNvSpPr>
            <a:spLocks/>
          </p:cNvSpPr>
          <p:nvPr/>
        </p:nvSpPr>
        <p:spPr bwMode="auto">
          <a:xfrm>
            <a:off x="0" y="428625"/>
            <a:ext cx="7358063" cy="981075"/>
          </a:xfrm>
          <a:prstGeom prst="rect">
            <a:avLst/>
          </a:prstGeom>
        </p:spPr>
        <p:txBody>
          <a:bodyPr anchor="ctr">
            <a:normAutofit/>
          </a:bodyPr>
          <a:lstStyle/>
          <a:p>
            <a:pPr fontAlgn="auto">
              <a:spcAft>
                <a:spcPts val="0"/>
              </a:spcAft>
              <a:defRPr/>
            </a:pPr>
            <a:r>
              <a:rPr lang="es-MX" sz="2800" dirty="0">
                <a:latin typeface="+mj-lt"/>
                <a:ea typeface="+mj-ea"/>
                <a:cs typeface="+mj-cs"/>
              </a:rPr>
              <a:t>Profundidad del Sistema Financiero:</a:t>
            </a:r>
          </a:p>
          <a:p>
            <a:pPr fontAlgn="auto">
              <a:spcAft>
                <a:spcPts val="0"/>
              </a:spcAft>
              <a:defRPr/>
            </a:pPr>
            <a:r>
              <a:rPr lang="es-MX" sz="2800" dirty="0">
                <a:latin typeface="+mj-lt"/>
                <a:ea typeface="+mj-ea"/>
                <a:cs typeface="+mj-cs"/>
              </a:rPr>
              <a:t>Mercado de capitales</a:t>
            </a:r>
            <a:endParaRPr lang="es-CR" sz="2800" dirty="0">
              <a:latin typeface="+mj-lt"/>
              <a:ea typeface="+mj-ea"/>
              <a:cs typeface="+mj-cs"/>
            </a:endParaRPr>
          </a:p>
        </p:txBody>
      </p:sp>
      <p:sp>
        <p:nvSpPr>
          <p:cNvPr id="82948" name="5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C666E943-44FF-4445-9B93-7A9AB2B3C624}" type="slidenum">
              <a:rPr lang="es-AR">
                <a:cs typeface="Arial" charset="0"/>
              </a:rPr>
              <a:pPr fontAlgn="base">
                <a:spcBef>
                  <a:spcPct val="0"/>
                </a:spcBef>
                <a:spcAft>
                  <a:spcPct val="0"/>
                </a:spcAft>
                <a:defRPr/>
              </a:pPr>
              <a:t>42</a:t>
            </a:fld>
            <a:endParaRPr lang="es-AR">
              <a:cs typeface="Arial" charset="0"/>
            </a:endParaRPr>
          </a:p>
        </p:txBody>
      </p:sp>
      <p:sp>
        <p:nvSpPr>
          <p:cNvPr id="7" name="6 Elipse"/>
          <p:cNvSpPr/>
          <p:nvPr/>
        </p:nvSpPr>
        <p:spPr>
          <a:xfrm>
            <a:off x="2143125" y="2786063"/>
            <a:ext cx="1214438" cy="35718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1186" name="Text Box 3"/>
          <p:cNvSpPr txBox="1">
            <a:spLocks noChangeArrowheads="1"/>
          </p:cNvSpPr>
          <p:nvPr/>
        </p:nvSpPr>
        <p:spPr bwMode="auto">
          <a:xfrm>
            <a:off x="2286000" y="1711325"/>
            <a:ext cx="5429250" cy="574675"/>
          </a:xfrm>
          <a:prstGeom prst="rect">
            <a:avLst/>
          </a:prstGeom>
          <a:ln>
            <a:headEnd/>
            <a:tailEnd/>
          </a:ln>
        </p:spPr>
        <p:style>
          <a:lnRef idx="3">
            <a:schemeClr val="lt1"/>
          </a:lnRef>
          <a:fillRef idx="1">
            <a:schemeClr val="accent1"/>
          </a:fillRef>
          <a:effectRef idx="1">
            <a:schemeClr val="accent1"/>
          </a:effectRef>
          <a:fontRef idx="minor">
            <a:schemeClr val="lt1"/>
          </a:fontRef>
        </p:style>
        <p:txBody>
          <a:bodyPr/>
          <a:lstStyle/>
          <a:p>
            <a:pPr algn="ctr" fontAlgn="auto">
              <a:spcBef>
                <a:spcPts val="0"/>
              </a:spcBef>
              <a:spcAft>
                <a:spcPts val="0"/>
              </a:spcAft>
              <a:defRPr/>
            </a:pPr>
            <a:r>
              <a:rPr lang="es-AR" b="1" dirty="0"/>
              <a:t>Crédito Bancario al Sector Privado</a:t>
            </a:r>
            <a:endParaRPr lang="es-AR" dirty="0"/>
          </a:p>
          <a:p>
            <a:pPr algn="ctr" fontAlgn="auto">
              <a:spcBef>
                <a:spcPts val="0"/>
              </a:spcBef>
              <a:spcAft>
                <a:spcPts val="0"/>
              </a:spcAft>
              <a:defRPr/>
            </a:pPr>
            <a:r>
              <a:rPr lang="es-AR" sz="1600" dirty="0"/>
              <a:t>% del PIB</a:t>
            </a:r>
          </a:p>
        </p:txBody>
      </p:sp>
      <p:sp>
        <p:nvSpPr>
          <p:cNvPr id="1501187" name="Rectangle 4"/>
          <p:cNvSpPr>
            <a:spLocks/>
          </p:cNvSpPr>
          <p:nvPr/>
        </p:nvSpPr>
        <p:spPr bwMode="auto">
          <a:xfrm>
            <a:off x="0" y="447675"/>
            <a:ext cx="7358063" cy="981075"/>
          </a:xfrm>
          <a:prstGeom prst="rect">
            <a:avLst/>
          </a:prstGeom>
        </p:spPr>
        <p:txBody>
          <a:bodyPr anchor="ctr">
            <a:normAutofit/>
          </a:bodyPr>
          <a:lstStyle/>
          <a:p>
            <a:pPr fontAlgn="auto">
              <a:spcAft>
                <a:spcPts val="0"/>
              </a:spcAft>
              <a:defRPr/>
            </a:pPr>
            <a:r>
              <a:rPr lang="es-MX" sz="2800" dirty="0">
                <a:latin typeface="+mj-lt"/>
                <a:ea typeface="+mj-ea"/>
                <a:cs typeface="+mj-cs"/>
              </a:rPr>
              <a:t>Profundidad del Sistema Financiero:</a:t>
            </a:r>
          </a:p>
          <a:p>
            <a:pPr fontAlgn="auto">
              <a:spcAft>
                <a:spcPts val="0"/>
              </a:spcAft>
              <a:defRPr/>
            </a:pPr>
            <a:r>
              <a:rPr lang="es-MX" sz="2800" dirty="0" err="1">
                <a:latin typeface="+mj-lt"/>
                <a:ea typeface="+mj-ea"/>
                <a:cs typeface="+mj-cs"/>
              </a:rPr>
              <a:t>Sist</a:t>
            </a:r>
            <a:r>
              <a:rPr lang="es-MX" sz="2800" dirty="0">
                <a:latin typeface="+mj-lt"/>
                <a:ea typeface="+mj-ea"/>
                <a:cs typeface="+mj-cs"/>
              </a:rPr>
              <a:t>. Bancario</a:t>
            </a:r>
            <a:endParaRPr lang="es-CR" sz="2800" dirty="0">
              <a:latin typeface="+mj-lt"/>
              <a:ea typeface="+mj-ea"/>
              <a:cs typeface="+mj-cs"/>
            </a:endParaRPr>
          </a:p>
        </p:txBody>
      </p:sp>
      <p:sp>
        <p:nvSpPr>
          <p:cNvPr id="83971" name="4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3C3DA1C6-EA1C-4FB4-B30E-FBC0F0EF4BCD}" type="slidenum">
              <a:rPr lang="es-AR">
                <a:cs typeface="Arial" charset="0"/>
              </a:rPr>
              <a:pPr fontAlgn="base">
                <a:spcBef>
                  <a:spcPct val="0"/>
                </a:spcBef>
                <a:spcAft>
                  <a:spcPct val="0"/>
                </a:spcAft>
                <a:defRPr/>
              </a:pPr>
              <a:t>43</a:t>
            </a:fld>
            <a:endParaRPr lang="es-AR">
              <a:cs typeface="Arial" charset="0"/>
            </a:endParaRPr>
          </a:p>
        </p:txBody>
      </p:sp>
      <p:grpSp>
        <p:nvGrpSpPr>
          <p:cNvPr id="73732" name="Group 3"/>
          <p:cNvGrpSpPr>
            <a:grpSpLocks noChangeAspect="1"/>
          </p:cNvGrpSpPr>
          <p:nvPr/>
        </p:nvGrpSpPr>
        <p:grpSpPr bwMode="auto">
          <a:xfrm>
            <a:off x="214313" y="715963"/>
            <a:ext cx="8081962" cy="5710237"/>
            <a:chOff x="135" y="451"/>
            <a:chExt cx="5091" cy="3597"/>
          </a:xfrm>
        </p:grpSpPr>
        <p:sp>
          <p:nvSpPr>
            <p:cNvPr id="73733" name="AutoShape 2"/>
            <p:cNvSpPr>
              <a:spLocks noChangeAspect="1" noChangeArrowheads="1" noTextEdit="1"/>
            </p:cNvSpPr>
            <p:nvPr/>
          </p:nvSpPr>
          <p:spPr bwMode="auto">
            <a:xfrm>
              <a:off x="135" y="451"/>
              <a:ext cx="4866" cy="3419"/>
            </a:xfrm>
            <a:prstGeom prst="rect">
              <a:avLst/>
            </a:prstGeom>
            <a:noFill/>
            <a:ln w="9525">
              <a:noFill/>
              <a:miter lim="800000"/>
              <a:headEnd/>
              <a:tailEnd/>
            </a:ln>
          </p:spPr>
          <p:txBody>
            <a:bodyPr/>
            <a:lstStyle/>
            <a:p>
              <a:endParaRPr lang="es-ES"/>
            </a:p>
          </p:txBody>
        </p:sp>
        <p:sp>
          <p:nvSpPr>
            <p:cNvPr id="73734" name="Rectangle 4"/>
            <p:cNvSpPr>
              <a:spLocks noChangeArrowheads="1"/>
            </p:cNvSpPr>
            <p:nvPr/>
          </p:nvSpPr>
          <p:spPr bwMode="auto">
            <a:xfrm>
              <a:off x="809" y="1620"/>
              <a:ext cx="69" cy="1785"/>
            </a:xfrm>
            <a:prstGeom prst="rect">
              <a:avLst/>
            </a:prstGeom>
            <a:solidFill>
              <a:srgbClr val="08215C"/>
            </a:solidFill>
            <a:ln w="6">
              <a:solidFill>
                <a:srgbClr val="FFFFFF"/>
              </a:solidFill>
              <a:miter lim="800000"/>
              <a:headEnd/>
              <a:tailEnd/>
            </a:ln>
          </p:spPr>
          <p:txBody>
            <a:bodyPr/>
            <a:lstStyle/>
            <a:p>
              <a:endParaRPr lang="es-ES">
                <a:latin typeface="Georgia" pitchFamily="18" charset="0"/>
              </a:endParaRPr>
            </a:p>
          </p:txBody>
        </p:sp>
        <p:sp>
          <p:nvSpPr>
            <p:cNvPr id="73735" name="Rectangle 5"/>
            <p:cNvSpPr>
              <a:spLocks noChangeArrowheads="1"/>
            </p:cNvSpPr>
            <p:nvPr/>
          </p:nvSpPr>
          <p:spPr bwMode="auto">
            <a:xfrm>
              <a:off x="981" y="1629"/>
              <a:ext cx="69" cy="1776"/>
            </a:xfrm>
            <a:prstGeom prst="rect">
              <a:avLst/>
            </a:prstGeom>
            <a:solidFill>
              <a:srgbClr val="08215C"/>
            </a:solidFill>
            <a:ln w="6">
              <a:solidFill>
                <a:srgbClr val="FFFFFF"/>
              </a:solidFill>
              <a:miter lim="800000"/>
              <a:headEnd/>
              <a:tailEnd/>
            </a:ln>
          </p:spPr>
          <p:txBody>
            <a:bodyPr/>
            <a:lstStyle/>
            <a:p>
              <a:endParaRPr lang="es-ES">
                <a:latin typeface="Georgia" pitchFamily="18" charset="0"/>
              </a:endParaRPr>
            </a:p>
          </p:txBody>
        </p:sp>
        <p:sp>
          <p:nvSpPr>
            <p:cNvPr id="73736" name="Rectangle 6"/>
            <p:cNvSpPr>
              <a:spLocks noChangeArrowheads="1"/>
            </p:cNvSpPr>
            <p:nvPr/>
          </p:nvSpPr>
          <p:spPr bwMode="auto">
            <a:xfrm>
              <a:off x="1153" y="1725"/>
              <a:ext cx="69" cy="1680"/>
            </a:xfrm>
            <a:prstGeom prst="rect">
              <a:avLst/>
            </a:prstGeom>
            <a:solidFill>
              <a:srgbClr val="08215C"/>
            </a:solidFill>
            <a:ln w="6">
              <a:solidFill>
                <a:srgbClr val="FFFFFF"/>
              </a:solidFill>
              <a:miter lim="800000"/>
              <a:headEnd/>
              <a:tailEnd/>
            </a:ln>
          </p:spPr>
          <p:txBody>
            <a:bodyPr/>
            <a:lstStyle/>
            <a:p>
              <a:endParaRPr lang="es-ES">
                <a:latin typeface="Georgia" pitchFamily="18" charset="0"/>
              </a:endParaRPr>
            </a:p>
          </p:txBody>
        </p:sp>
        <p:sp>
          <p:nvSpPr>
            <p:cNvPr id="73737" name="Rectangle 7"/>
            <p:cNvSpPr>
              <a:spLocks noChangeArrowheads="1"/>
            </p:cNvSpPr>
            <p:nvPr/>
          </p:nvSpPr>
          <p:spPr bwMode="auto">
            <a:xfrm>
              <a:off x="1325" y="1922"/>
              <a:ext cx="68" cy="1483"/>
            </a:xfrm>
            <a:prstGeom prst="rect">
              <a:avLst/>
            </a:prstGeom>
            <a:solidFill>
              <a:srgbClr val="08215C"/>
            </a:solidFill>
            <a:ln w="6">
              <a:solidFill>
                <a:srgbClr val="FFFFFF"/>
              </a:solidFill>
              <a:miter lim="800000"/>
              <a:headEnd/>
              <a:tailEnd/>
            </a:ln>
          </p:spPr>
          <p:txBody>
            <a:bodyPr/>
            <a:lstStyle/>
            <a:p>
              <a:endParaRPr lang="es-ES">
                <a:latin typeface="Georgia" pitchFamily="18" charset="0"/>
              </a:endParaRPr>
            </a:p>
          </p:txBody>
        </p:sp>
        <p:sp>
          <p:nvSpPr>
            <p:cNvPr id="73738" name="Rectangle 8"/>
            <p:cNvSpPr>
              <a:spLocks noChangeArrowheads="1"/>
            </p:cNvSpPr>
            <p:nvPr/>
          </p:nvSpPr>
          <p:spPr bwMode="auto">
            <a:xfrm>
              <a:off x="1496" y="2344"/>
              <a:ext cx="69" cy="1061"/>
            </a:xfrm>
            <a:prstGeom prst="rect">
              <a:avLst/>
            </a:prstGeom>
            <a:solidFill>
              <a:srgbClr val="08215C"/>
            </a:solidFill>
            <a:ln w="6">
              <a:solidFill>
                <a:srgbClr val="FFFFFF"/>
              </a:solidFill>
              <a:miter lim="800000"/>
              <a:headEnd/>
              <a:tailEnd/>
            </a:ln>
          </p:spPr>
          <p:txBody>
            <a:bodyPr/>
            <a:lstStyle/>
            <a:p>
              <a:endParaRPr lang="es-ES">
                <a:latin typeface="Georgia" pitchFamily="18" charset="0"/>
              </a:endParaRPr>
            </a:p>
          </p:txBody>
        </p:sp>
        <p:sp>
          <p:nvSpPr>
            <p:cNvPr id="73739" name="Rectangle 9"/>
            <p:cNvSpPr>
              <a:spLocks noChangeArrowheads="1"/>
            </p:cNvSpPr>
            <p:nvPr/>
          </p:nvSpPr>
          <p:spPr bwMode="auto">
            <a:xfrm>
              <a:off x="1668" y="2413"/>
              <a:ext cx="69" cy="992"/>
            </a:xfrm>
            <a:prstGeom prst="rect">
              <a:avLst/>
            </a:prstGeom>
            <a:solidFill>
              <a:srgbClr val="08215C"/>
            </a:solidFill>
            <a:ln w="6">
              <a:solidFill>
                <a:srgbClr val="FFFFFF"/>
              </a:solidFill>
              <a:miter lim="800000"/>
              <a:headEnd/>
              <a:tailEnd/>
            </a:ln>
          </p:spPr>
          <p:txBody>
            <a:bodyPr/>
            <a:lstStyle/>
            <a:p>
              <a:endParaRPr lang="es-ES">
                <a:latin typeface="Georgia" pitchFamily="18" charset="0"/>
              </a:endParaRPr>
            </a:p>
          </p:txBody>
        </p:sp>
        <p:sp>
          <p:nvSpPr>
            <p:cNvPr id="73740" name="Rectangle 10"/>
            <p:cNvSpPr>
              <a:spLocks noChangeArrowheads="1"/>
            </p:cNvSpPr>
            <p:nvPr/>
          </p:nvSpPr>
          <p:spPr bwMode="auto">
            <a:xfrm>
              <a:off x="1840" y="2569"/>
              <a:ext cx="69" cy="836"/>
            </a:xfrm>
            <a:prstGeom prst="rect">
              <a:avLst/>
            </a:prstGeom>
            <a:solidFill>
              <a:srgbClr val="08215C"/>
            </a:solidFill>
            <a:ln w="6">
              <a:solidFill>
                <a:srgbClr val="FFFFFF"/>
              </a:solidFill>
              <a:miter lim="800000"/>
              <a:headEnd/>
              <a:tailEnd/>
            </a:ln>
          </p:spPr>
          <p:txBody>
            <a:bodyPr/>
            <a:lstStyle/>
            <a:p>
              <a:endParaRPr lang="es-ES">
                <a:latin typeface="Georgia" pitchFamily="18" charset="0"/>
              </a:endParaRPr>
            </a:p>
          </p:txBody>
        </p:sp>
        <p:sp>
          <p:nvSpPr>
            <p:cNvPr id="73741" name="Rectangle 11"/>
            <p:cNvSpPr>
              <a:spLocks noChangeArrowheads="1"/>
            </p:cNvSpPr>
            <p:nvPr/>
          </p:nvSpPr>
          <p:spPr bwMode="auto">
            <a:xfrm>
              <a:off x="2012" y="2950"/>
              <a:ext cx="69" cy="455"/>
            </a:xfrm>
            <a:prstGeom prst="rect">
              <a:avLst/>
            </a:prstGeom>
            <a:solidFill>
              <a:srgbClr val="08215C"/>
            </a:solidFill>
            <a:ln w="6">
              <a:solidFill>
                <a:srgbClr val="FFFFFF"/>
              </a:solidFill>
              <a:miter lim="800000"/>
              <a:headEnd/>
              <a:tailEnd/>
            </a:ln>
          </p:spPr>
          <p:txBody>
            <a:bodyPr/>
            <a:lstStyle/>
            <a:p>
              <a:endParaRPr lang="es-ES">
                <a:latin typeface="Georgia" pitchFamily="18" charset="0"/>
              </a:endParaRPr>
            </a:p>
          </p:txBody>
        </p:sp>
        <p:sp>
          <p:nvSpPr>
            <p:cNvPr id="73742" name="Rectangle 12"/>
            <p:cNvSpPr>
              <a:spLocks noChangeArrowheads="1"/>
            </p:cNvSpPr>
            <p:nvPr/>
          </p:nvSpPr>
          <p:spPr bwMode="auto">
            <a:xfrm>
              <a:off x="2527" y="2280"/>
              <a:ext cx="69" cy="1125"/>
            </a:xfrm>
            <a:prstGeom prst="rect">
              <a:avLst/>
            </a:prstGeom>
            <a:solidFill>
              <a:srgbClr val="08215C"/>
            </a:solidFill>
            <a:ln w="6">
              <a:solidFill>
                <a:srgbClr val="FFFFFF"/>
              </a:solidFill>
              <a:miter lim="800000"/>
              <a:headEnd/>
              <a:tailEnd/>
            </a:ln>
          </p:spPr>
          <p:txBody>
            <a:bodyPr/>
            <a:lstStyle/>
            <a:p>
              <a:endParaRPr lang="es-ES">
                <a:latin typeface="Georgia" pitchFamily="18" charset="0"/>
              </a:endParaRPr>
            </a:p>
          </p:txBody>
        </p:sp>
        <p:sp>
          <p:nvSpPr>
            <p:cNvPr id="73743" name="Rectangle 13"/>
            <p:cNvSpPr>
              <a:spLocks noChangeArrowheads="1"/>
            </p:cNvSpPr>
            <p:nvPr/>
          </p:nvSpPr>
          <p:spPr bwMode="auto">
            <a:xfrm>
              <a:off x="2699" y="2544"/>
              <a:ext cx="69" cy="861"/>
            </a:xfrm>
            <a:prstGeom prst="rect">
              <a:avLst/>
            </a:prstGeom>
            <a:solidFill>
              <a:srgbClr val="08215C"/>
            </a:solidFill>
            <a:ln w="6">
              <a:solidFill>
                <a:srgbClr val="FFFFFF"/>
              </a:solidFill>
              <a:miter lim="800000"/>
              <a:headEnd/>
              <a:tailEnd/>
            </a:ln>
          </p:spPr>
          <p:txBody>
            <a:bodyPr/>
            <a:lstStyle/>
            <a:p>
              <a:endParaRPr lang="es-ES">
                <a:latin typeface="Georgia" pitchFamily="18" charset="0"/>
              </a:endParaRPr>
            </a:p>
          </p:txBody>
        </p:sp>
        <p:sp>
          <p:nvSpPr>
            <p:cNvPr id="73744" name="Rectangle 14"/>
            <p:cNvSpPr>
              <a:spLocks noChangeArrowheads="1"/>
            </p:cNvSpPr>
            <p:nvPr/>
          </p:nvSpPr>
          <p:spPr bwMode="auto">
            <a:xfrm>
              <a:off x="2871" y="2561"/>
              <a:ext cx="69" cy="844"/>
            </a:xfrm>
            <a:prstGeom prst="rect">
              <a:avLst/>
            </a:prstGeom>
            <a:solidFill>
              <a:srgbClr val="08215C"/>
            </a:solidFill>
            <a:ln w="6">
              <a:solidFill>
                <a:srgbClr val="FFFFFF"/>
              </a:solidFill>
              <a:miter lim="800000"/>
              <a:headEnd/>
              <a:tailEnd/>
            </a:ln>
          </p:spPr>
          <p:txBody>
            <a:bodyPr/>
            <a:lstStyle/>
            <a:p>
              <a:endParaRPr lang="es-ES">
                <a:latin typeface="Georgia" pitchFamily="18" charset="0"/>
              </a:endParaRPr>
            </a:p>
          </p:txBody>
        </p:sp>
        <p:sp>
          <p:nvSpPr>
            <p:cNvPr id="73745" name="Rectangle 15"/>
            <p:cNvSpPr>
              <a:spLocks noChangeArrowheads="1"/>
            </p:cNvSpPr>
            <p:nvPr/>
          </p:nvSpPr>
          <p:spPr bwMode="auto">
            <a:xfrm>
              <a:off x="3043" y="2764"/>
              <a:ext cx="69" cy="641"/>
            </a:xfrm>
            <a:prstGeom prst="rect">
              <a:avLst/>
            </a:prstGeom>
            <a:solidFill>
              <a:srgbClr val="08215C"/>
            </a:solidFill>
            <a:ln w="6">
              <a:solidFill>
                <a:srgbClr val="FFFFFF"/>
              </a:solidFill>
              <a:miter lim="800000"/>
              <a:headEnd/>
              <a:tailEnd/>
            </a:ln>
          </p:spPr>
          <p:txBody>
            <a:bodyPr/>
            <a:lstStyle/>
            <a:p>
              <a:endParaRPr lang="es-ES">
                <a:latin typeface="Georgia" pitchFamily="18" charset="0"/>
              </a:endParaRPr>
            </a:p>
          </p:txBody>
        </p:sp>
        <p:sp>
          <p:nvSpPr>
            <p:cNvPr id="73746" name="Rectangle 16"/>
            <p:cNvSpPr>
              <a:spLocks noChangeArrowheads="1"/>
            </p:cNvSpPr>
            <p:nvPr/>
          </p:nvSpPr>
          <p:spPr bwMode="auto">
            <a:xfrm>
              <a:off x="3215" y="2796"/>
              <a:ext cx="69" cy="609"/>
            </a:xfrm>
            <a:prstGeom prst="rect">
              <a:avLst/>
            </a:prstGeom>
            <a:solidFill>
              <a:srgbClr val="08215C"/>
            </a:solidFill>
            <a:ln w="6">
              <a:solidFill>
                <a:srgbClr val="FFFFFF"/>
              </a:solidFill>
              <a:miter lim="800000"/>
              <a:headEnd/>
              <a:tailEnd/>
            </a:ln>
          </p:spPr>
          <p:txBody>
            <a:bodyPr/>
            <a:lstStyle/>
            <a:p>
              <a:endParaRPr lang="es-ES">
                <a:latin typeface="Georgia" pitchFamily="18" charset="0"/>
              </a:endParaRPr>
            </a:p>
          </p:txBody>
        </p:sp>
        <p:sp>
          <p:nvSpPr>
            <p:cNvPr id="73747" name="Rectangle 17"/>
            <p:cNvSpPr>
              <a:spLocks noChangeArrowheads="1"/>
            </p:cNvSpPr>
            <p:nvPr/>
          </p:nvSpPr>
          <p:spPr bwMode="auto">
            <a:xfrm>
              <a:off x="3387" y="2924"/>
              <a:ext cx="69" cy="481"/>
            </a:xfrm>
            <a:prstGeom prst="rect">
              <a:avLst/>
            </a:prstGeom>
            <a:solidFill>
              <a:srgbClr val="08215C"/>
            </a:solidFill>
            <a:ln w="6">
              <a:solidFill>
                <a:srgbClr val="FFFFFF"/>
              </a:solidFill>
              <a:miter lim="800000"/>
              <a:headEnd/>
              <a:tailEnd/>
            </a:ln>
          </p:spPr>
          <p:txBody>
            <a:bodyPr/>
            <a:lstStyle/>
            <a:p>
              <a:endParaRPr lang="es-ES">
                <a:latin typeface="Georgia" pitchFamily="18" charset="0"/>
              </a:endParaRPr>
            </a:p>
          </p:txBody>
        </p:sp>
        <p:sp>
          <p:nvSpPr>
            <p:cNvPr id="73748" name="Rectangle 18"/>
            <p:cNvSpPr>
              <a:spLocks noChangeArrowheads="1"/>
            </p:cNvSpPr>
            <p:nvPr/>
          </p:nvSpPr>
          <p:spPr bwMode="auto">
            <a:xfrm>
              <a:off x="3559" y="2969"/>
              <a:ext cx="68" cy="436"/>
            </a:xfrm>
            <a:prstGeom prst="rect">
              <a:avLst/>
            </a:prstGeom>
            <a:solidFill>
              <a:srgbClr val="08215C"/>
            </a:solidFill>
            <a:ln w="6">
              <a:solidFill>
                <a:srgbClr val="FFFFFF"/>
              </a:solidFill>
              <a:miter lim="800000"/>
              <a:headEnd/>
              <a:tailEnd/>
            </a:ln>
          </p:spPr>
          <p:txBody>
            <a:bodyPr/>
            <a:lstStyle/>
            <a:p>
              <a:endParaRPr lang="es-ES">
                <a:latin typeface="Georgia" pitchFamily="18" charset="0"/>
              </a:endParaRPr>
            </a:p>
          </p:txBody>
        </p:sp>
        <p:sp>
          <p:nvSpPr>
            <p:cNvPr id="73749" name="Rectangle 19"/>
            <p:cNvSpPr>
              <a:spLocks noChangeArrowheads="1"/>
            </p:cNvSpPr>
            <p:nvPr/>
          </p:nvSpPr>
          <p:spPr bwMode="auto">
            <a:xfrm>
              <a:off x="3730" y="3020"/>
              <a:ext cx="69" cy="385"/>
            </a:xfrm>
            <a:prstGeom prst="rect">
              <a:avLst/>
            </a:prstGeom>
            <a:solidFill>
              <a:srgbClr val="08215C"/>
            </a:solidFill>
            <a:ln w="6">
              <a:solidFill>
                <a:srgbClr val="FFFFFF"/>
              </a:solidFill>
              <a:miter lim="800000"/>
              <a:headEnd/>
              <a:tailEnd/>
            </a:ln>
          </p:spPr>
          <p:txBody>
            <a:bodyPr/>
            <a:lstStyle/>
            <a:p>
              <a:endParaRPr lang="es-ES">
                <a:latin typeface="Georgia" pitchFamily="18" charset="0"/>
              </a:endParaRPr>
            </a:p>
          </p:txBody>
        </p:sp>
        <p:sp>
          <p:nvSpPr>
            <p:cNvPr id="73750" name="Rectangle 20"/>
            <p:cNvSpPr>
              <a:spLocks noChangeArrowheads="1"/>
            </p:cNvSpPr>
            <p:nvPr/>
          </p:nvSpPr>
          <p:spPr bwMode="auto">
            <a:xfrm>
              <a:off x="3902" y="3033"/>
              <a:ext cx="69" cy="372"/>
            </a:xfrm>
            <a:prstGeom prst="rect">
              <a:avLst/>
            </a:prstGeom>
            <a:solidFill>
              <a:srgbClr val="08215C"/>
            </a:solidFill>
            <a:ln w="6">
              <a:solidFill>
                <a:srgbClr val="FFFFFF"/>
              </a:solidFill>
              <a:miter lim="800000"/>
              <a:headEnd/>
              <a:tailEnd/>
            </a:ln>
          </p:spPr>
          <p:txBody>
            <a:bodyPr/>
            <a:lstStyle/>
            <a:p>
              <a:endParaRPr lang="es-ES">
                <a:latin typeface="Georgia" pitchFamily="18" charset="0"/>
              </a:endParaRPr>
            </a:p>
          </p:txBody>
        </p:sp>
        <p:sp>
          <p:nvSpPr>
            <p:cNvPr id="73751" name="Rectangle 21"/>
            <p:cNvSpPr>
              <a:spLocks noChangeArrowheads="1"/>
            </p:cNvSpPr>
            <p:nvPr/>
          </p:nvSpPr>
          <p:spPr bwMode="auto">
            <a:xfrm>
              <a:off x="4074" y="3066"/>
              <a:ext cx="69" cy="339"/>
            </a:xfrm>
            <a:prstGeom prst="rect">
              <a:avLst/>
            </a:prstGeom>
            <a:solidFill>
              <a:srgbClr val="08215C"/>
            </a:solidFill>
            <a:ln w="6">
              <a:solidFill>
                <a:srgbClr val="FFFFFF"/>
              </a:solidFill>
              <a:miter lim="800000"/>
              <a:headEnd/>
              <a:tailEnd/>
            </a:ln>
          </p:spPr>
          <p:txBody>
            <a:bodyPr/>
            <a:lstStyle/>
            <a:p>
              <a:endParaRPr lang="es-ES">
                <a:latin typeface="Georgia" pitchFamily="18" charset="0"/>
              </a:endParaRPr>
            </a:p>
          </p:txBody>
        </p:sp>
        <p:sp>
          <p:nvSpPr>
            <p:cNvPr id="73752" name="Rectangle 22"/>
            <p:cNvSpPr>
              <a:spLocks noChangeArrowheads="1"/>
            </p:cNvSpPr>
            <p:nvPr/>
          </p:nvSpPr>
          <p:spPr bwMode="auto">
            <a:xfrm>
              <a:off x="4246" y="3127"/>
              <a:ext cx="69" cy="278"/>
            </a:xfrm>
            <a:prstGeom prst="rect">
              <a:avLst/>
            </a:prstGeom>
            <a:solidFill>
              <a:srgbClr val="08215C"/>
            </a:solidFill>
            <a:ln w="6">
              <a:solidFill>
                <a:srgbClr val="FFFFFF"/>
              </a:solidFill>
              <a:miter lim="800000"/>
              <a:headEnd/>
              <a:tailEnd/>
            </a:ln>
          </p:spPr>
          <p:txBody>
            <a:bodyPr/>
            <a:lstStyle/>
            <a:p>
              <a:endParaRPr lang="es-ES">
                <a:latin typeface="Georgia" pitchFamily="18" charset="0"/>
              </a:endParaRPr>
            </a:p>
          </p:txBody>
        </p:sp>
        <p:sp>
          <p:nvSpPr>
            <p:cNvPr id="73753" name="Rectangle 23"/>
            <p:cNvSpPr>
              <a:spLocks noChangeArrowheads="1"/>
            </p:cNvSpPr>
            <p:nvPr/>
          </p:nvSpPr>
          <p:spPr bwMode="auto">
            <a:xfrm>
              <a:off x="4418" y="3176"/>
              <a:ext cx="69" cy="229"/>
            </a:xfrm>
            <a:prstGeom prst="rect">
              <a:avLst/>
            </a:prstGeom>
            <a:solidFill>
              <a:srgbClr val="08215C"/>
            </a:solidFill>
            <a:ln w="6">
              <a:solidFill>
                <a:srgbClr val="FFFFFF"/>
              </a:solidFill>
              <a:miter lim="800000"/>
              <a:headEnd/>
              <a:tailEnd/>
            </a:ln>
          </p:spPr>
          <p:txBody>
            <a:bodyPr/>
            <a:lstStyle/>
            <a:p>
              <a:endParaRPr lang="es-ES">
                <a:latin typeface="Georgia" pitchFamily="18" charset="0"/>
              </a:endParaRPr>
            </a:p>
          </p:txBody>
        </p:sp>
        <p:sp>
          <p:nvSpPr>
            <p:cNvPr id="73754" name="Rectangle 24"/>
            <p:cNvSpPr>
              <a:spLocks noChangeArrowheads="1"/>
            </p:cNvSpPr>
            <p:nvPr/>
          </p:nvSpPr>
          <p:spPr bwMode="auto">
            <a:xfrm>
              <a:off x="4590" y="3221"/>
              <a:ext cx="68" cy="184"/>
            </a:xfrm>
            <a:prstGeom prst="rect">
              <a:avLst/>
            </a:prstGeom>
            <a:solidFill>
              <a:srgbClr val="08215C"/>
            </a:solidFill>
            <a:ln w="6">
              <a:solidFill>
                <a:srgbClr val="FFFFFF"/>
              </a:solidFill>
              <a:miter lim="800000"/>
              <a:headEnd/>
              <a:tailEnd/>
            </a:ln>
          </p:spPr>
          <p:txBody>
            <a:bodyPr/>
            <a:lstStyle/>
            <a:p>
              <a:endParaRPr lang="es-ES">
                <a:latin typeface="Georgia" pitchFamily="18" charset="0"/>
              </a:endParaRPr>
            </a:p>
          </p:txBody>
        </p:sp>
        <p:sp>
          <p:nvSpPr>
            <p:cNvPr id="73755" name="Rectangle 25"/>
            <p:cNvSpPr>
              <a:spLocks noChangeArrowheads="1"/>
            </p:cNvSpPr>
            <p:nvPr/>
          </p:nvSpPr>
          <p:spPr bwMode="auto">
            <a:xfrm>
              <a:off x="4761" y="3226"/>
              <a:ext cx="69" cy="179"/>
            </a:xfrm>
            <a:prstGeom prst="rect">
              <a:avLst/>
            </a:prstGeom>
            <a:solidFill>
              <a:srgbClr val="08215C"/>
            </a:solidFill>
            <a:ln w="6">
              <a:solidFill>
                <a:srgbClr val="FFFFFF"/>
              </a:solidFill>
              <a:miter lim="800000"/>
              <a:headEnd/>
              <a:tailEnd/>
            </a:ln>
          </p:spPr>
          <p:txBody>
            <a:bodyPr/>
            <a:lstStyle/>
            <a:p>
              <a:endParaRPr lang="es-ES">
                <a:latin typeface="Georgia" pitchFamily="18" charset="0"/>
              </a:endParaRPr>
            </a:p>
          </p:txBody>
        </p:sp>
        <p:sp>
          <p:nvSpPr>
            <p:cNvPr id="73756" name="Rectangle 26"/>
            <p:cNvSpPr>
              <a:spLocks noChangeArrowheads="1"/>
            </p:cNvSpPr>
            <p:nvPr/>
          </p:nvSpPr>
          <p:spPr bwMode="auto">
            <a:xfrm>
              <a:off x="4933" y="3241"/>
              <a:ext cx="69" cy="164"/>
            </a:xfrm>
            <a:prstGeom prst="rect">
              <a:avLst/>
            </a:prstGeom>
            <a:solidFill>
              <a:srgbClr val="08215C"/>
            </a:solidFill>
            <a:ln w="6">
              <a:solidFill>
                <a:srgbClr val="FFFFFF"/>
              </a:solidFill>
              <a:miter lim="800000"/>
              <a:headEnd/>
              <a:tailEnd/>
            </a:ln>
          </p:spPr>
          <p:txBody>
            <a:bodyPr/>
            <a:lstStyle/>
            <a:p>
              <a:endParaRPr lang="es-ES">
                <a:latin typeface="Georgia" pitchFamily="18" charset="0"/>
              </a:endParaRPr>
            </a:p>
          </p:txBody>
        </p:sp>
        <p:sp>
          <p:nvSpPr>
            <p:cNvPr id="31771" name="Rectangle 27"/>
            <p:cNvSpPr>
              <a:spLocks noChangeArrowheads="1"/>
            </p:cNvSpPr>
            <p:nvPr/>
          </p:nvSpPr>
          <p:spPr bwMode="auto">
            <a:xfrm>
              <a:off x="5105" y="3287"/>
              <a:ext cx="69" cy="118"/>
            </a:xfrm>
            <a:prstGeom prst="rect">
              <a:avLst/>
            </a:prstGeom>
            <a:solidFill>
              <a:schemeClr val="tx2">
                <a:lumMod val="50000"/>
              </a:schemeClr>
            </a:solidFill>
            <a:ln w="6">
              <a:solidFill>
                <a:srgbClr val="FFFFFF"/>
              </a:solidFill>
              <a:prstDash val="solid"/>
              <a:miter lim="800000"/>
              <a:headEnd/>
              <a:tailEnd/>
            </a:ln>
          </p:spPr>
          <p:txBody>
            <a:bodyPr/>
            <a:lstStyle/>
            <a:p>
              <a:pPr fontAlgn="auto">
                <a:spcBef>
                  <a:spcPts val="0"/>
                </a:spcBef>
                <a:spcAft>
                  <a:spcPts val="0"/>
                </a:spcAft>
                <a:defRPr/>
              </a:pPr>
              <a:endParaRPr lang="es-AR">
                <a:latin typeface="+mn-lt"/>
                <a:cs typeface="+mn-cs"/>
              </a:endParaRPr>
            </a:p>
          </p:txBody>
        </p:sp>
        <p:sp>
          <p:nvSpPr>
            <p:cNvPr id="73758" name="Line 28"/>
            <p:cNvSpPr>
              <a:spLocks noChangeShapeType="1"/>
            </p:cNvSpPr>
            <p:nvPr/>
          </p:nvSpPr>
          <p:spPr bwMode="auto">
            <a:xfrm>
              <a:off x="758" y="1341"/>
              <a:ext cx="1" cy="2064"/>
            </a:xfrm>
            <a:prstGeom prst="line">
              <a:avLst/>
            </a:prstGeom>
            <a:noFill/>
            <a:ln w="0">
              <a:solidFill>
                <a:srgbClr val="000000"/>
              </a:solidFill>
              <a:round/>
              <a:headEnd/>
              <a:tailEnd/>
            </a:ln>
          </p:spPr>
          <p:txBody>
            <a:bodyPr/>
            <a:lstStyle/>
            <a:p>
              <a:endParaRPr lang="es-ES"/>
            </a:p>
          </p:txBody>
        </p:sp>
        <p:sp>
          <p:nvSpPr>
            <p:cNvPr id="73759" name="Line 29"/>
            <p:cNvSpPr>
              <a:spLocks noChangeShapeType="1"/>
            </p:cNvSpPr>
            <p:nvPr/>
          </p:nvSpPr>
          <p:spPr bwMode="auto">
            <a:xfrm>
              <a:off x="758" y="3405"/>
              <a:ext cx="33" cy="1"/>
            </a:xfrm>
            <a:prstGeom prst="line">
              <a:avLst/>
            </a:prstGeom>
            <a:noFill/>
            <a:ln w="0">
              <a:solidFill>
                <a:srgbClr val="000000"/>
              </a:solidFill>
              <a:round/>
              <a:headEnd/>
              <a:tailEnd/>
            </a:ln>
          </p:spPr>
          <p:txBody>
            <a:bodyPr/>
            <a:lstStyle/>
            <a:p>
              <a:endParaRPr lang="es-ES"/>
            </a:p>
          </p:txBody>
        </p:sp>
        <p:sp>
          <p:nvSpPr>
            <p:cNvPr id="73760" name="Line 30"/>
            <p:cNvSpPr>
              <a:spLocks noChangeShapeType="1"/>
            </p:cNvSpPr>
            <p:nvPr/>
          </p:nvSpPr>
          <p:spPr bwMode="auto">
            <a:xfrm>
              <a:off x="758" y="2992"/>
              <a:ext cx="33" cy="1"/>
            </a:xfrm>
            <a:prstGeom prst="line">
              <a:avLst/>
            </a:prstGeom>
            <a:noFill/>
            <a:ln w="0">
              <a:solidFill>
                <a:srgbClr val="000000"/>
              </a:solidFill>
              <a:round/>
              <a:headEnd/>
              <a:tailEnd/>
            </a:ln>
          </p:spPr>
          <p:txBody>
            <a:bodyPr/>
            <a:lstStyle/>
            <a:p>
              <a:endParaRPr lang="es-ES"/>
            </a:p>
          </p:txBody>
        </p:sp>
        <p:sp>
          <p:nvSpPr>
            <p:cNvPr id="73761" name="Line 31"/>
            <p:cNvSpPr>
              <a:spLocks noChangeShapeType="1"/>
            </p:cNvSpPr>
            <p:nvPr/>
          </p:nvSpPr>
          <p:spPr bwMode="auto">
            <a:xfrm>
              <a:off x="758" y="2580"/>
              <a:ext cx="33" cy="1"/>
            </a:xfrm>
            <a:prstGeom prst="line">
              <a:avLst/>
            </a:prstGeom>
            <a:noFill/>
            <a:ln w="0">
              <a:solidFill>
                <a:srgbClr val="000000"/>
              </a:solidFill>
              <a:round/>
              <a:headEnd/>
              <a:tailEnd/>
            </a:ln>
          </p:spPr>
          <p:txBody>
            <a:bodyPr/>
            <a:lstStyle/>
            <a:p>
              <a:endParaRPr lang="es-ES"/>
            </a:p>
          </p:txBody>
        </p:sp>
        <p:sp>
          <p:nvSpPr>
            <p:cNvPr id="73762" name="Line 32"/>
            <p:cNvSpPr>
              <a:spLocks noChangeShapeType="1"/>
            </p:cNvSpPr>
            <p:nvPr/>
          </p:nvSpPr>
          <p:spPr bwMode="auto">
            <a:xfrm>
              <a:off x="758" y="2167"/>
              <a:ext cx="33" cy="1"/>
            </a:xfrm>
            <a:prstGeom prst="line">
              <a:avLst/>
            </a:prstGeom>
            <a:noFill/>
            <a:ln w="0">
              <a:solidFill>
                <a:srgbClr val="000000"/>
              </a:solidFill>
              <a:round/>
              <a:headEnd/>
              <a:tailEnd/>
            </a:ln>
          </p:spPr>
          <p:txBody>
            <a:bodyPr/>
            <a:lstStyle/>
            <a:p>
              <a:endParaRPr lang="es-ES"/>
            </a:p>
          </p:txBody>
        </p:sp>
        <p:sp>
          <p:nvSpPr>
            <p:cNvPr id="73763" name="Line 33"/>
            <p:cNvSpPr>
              <a:spLocks noChangeShapeType="1"/>
            </p:cNvSpPr>
            <p:nvPr/>
          </p:nvSpPr>
          <p:spPr bwMode="auto">
            <a:xfrm>
              <a:off x="758" y="1754"/>
              <a:ext cx="33" cy="1"/>
            </a:xfrm>
            <a:prstGeom prst="line">
              <a:avLst/>
            </a:prstGeom>
            <a:noFill/>
            <a:ln w="0">
              <a:solidFill>
                <a:srgbClr val="000000"/>
              </a:solidFill>
              <a:round/>
              <a:headEnd/>
              <a:tailEnd/>
            </a:ln>
          </p:spPr>
          <p:txBody>
            <a:bodyPr/>
            <a:lstStyle/>
            <a:p>
              <a:endParaRPr lang="es-ES"/>
            </a:p>
          </p:txBody>
        </p:sp>
        <p:sp>
          <p:nvSpPr>
            <p:cNvPr id="73764" name="Line 34"/>
            <p:cNvSpPr>
              <a:spLocks noChangeShapeType="1"/>
            </p:cNvSpPr>
            <p:nvPr/>
          </p:nvSpPr>
          <p:spPr bwMode="auto">
            <a:xfrm>
              <a:off x="758" y="1341"/>
              <a:ext cx="33" cy="1"/>
            </a:xfrm>
            <a:prstGeom prst="line">
              <a:avLst/>
            </a:prstGeom>
            <a:noFill/>
            <a:ln w="0">
              <a:solidFill>
                <a:srgbClr val="000000"/>
              </a:solidFill>
              <a:round/>
              <a:headEnd/>
              <a:tailEnd/>
            </a:ln>
          </p:spPr>
          <p:txBody>
            <a:bodyPr/>
            <a:lstStyle/>
            <a:p>
              <a:endParaRPr lang="es-ES"/>
            </a:p>
          </p:txBody>
        </p:sp>
        <p:sp>
          <p:nvSpPr>
            <p:cNvPr id="73765" name="Line 35"/>
            <p:cNvSpPr>
              <a:spLocks noChangeShapeType="1"/>
            </p:cNvSpPr>
            <p:nvPr/>
          </p:nvSpPr>
          <p:spPr bwMode="auto">
            <a:xfrm>
              <a:off x="758" y="3405"/>
              <a:ext cx="4468" cy="1"/>
            </a:xfrm>
            <a:prstGeom prst="line">
              <a:avLst/>
            </a:prstGeom>
            <a:noFill/>
            <a:ln w="0">
              <a:solidFill>
                <a:srgbClr val="000000"/>
              </a:solidFill>
              <a:round/>
              <a:headEnd/>
              <a:tailEnd/>
            </a:ln>
          </p:spPr>
          <p:txBody>
            <a:bodyPr/>
            <a:lstStyle/>
            <a:p>
              <a:endParaRPr lang="es-ES"/>
            </a:p>
          </p:txBody>
        </p:sp>
        <p:sp>
          <p:nvSpPr>
            <p:cNvPr id="73766" name="Rectangle 36"/>
            <p:cNvSpPr>
              <a:spLocks noChangeArrowheads="1"/>
            </p:cNvSpPr>
            <p:nvPr/>
          </p:nvSpPr>
          <p:spPr bwMode="auto">
            <a:xfrm>
              <a:off x="843" y="2138"/>
              <a:ext cx="35"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67" name="Rectangle 37"/>
            <p:cNvSpPr>
              <a:spLocks noChangeArrowheads="1"/>
            </p:cNvSpPr>
            <p:nvPr/>
          </p:nvSpPr>
          <p:spPr bwMode="auto">
            <a:xfrm>
              <a:off x="947" y="2138"/>
              <a:ext cx="34"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68" name="Rectangle 38"/>
            <p:cNvSpPr>
              <a:spLocks noChangeArrowheads="1"/>
            </p:cNvSpPr>
            <p:nvPr/>
          </p:nvSpPr>
          <p:spPr bwMode="auto">
            <a:xfrm>
              <a:off x="1051" y="2138"/>
              <a:ext cx="34"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69" name="Rectangle 39"/>
            <p:cNvSpPr>
              <a:spLocks noChangeArrowheads="1"/>
            </p:cNvSpPr>
            <p:nvPr/>
          </p:nvSpPr>
          <p:spPr bwMode="auto">
            <a:xfrm>
              <a:off x="1154" y="2138"/>
              <a:ext cx="33"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70" name="Rectangle 40"/>
            <p:cNvSpPr>
              <a:spLocks noChangeArrowheads="1"/>
            </p:cNvSpPr>
            <p:nvPr/>
          </p:nvSpPr>
          <p:spPr bwMode="auto">
            <a:xfrm>
              <a:off x="1187" y="2138"/>
              <a:ext cx="2"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71" name="Rectangle 41"/>
            <p:cNvSpPr>
              <a:spLocks noChangeArrowheads="1"/>
            </p:cNvSpPr>
            <p:nvPr/>
          </p:nvSpPr>
          <p:spPr bwMode="auto">
            <a:xfrm>
              <a:off x="1258" y="2138"/>
              <a:ext cx="34"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72" name="Rectangle 42"/>
            <p:cNvSpPr>
              <a:spLocks noChangeArrowheads="1"/>
            </p:cNvSpPr>
            <p:nvPr/>
          </p:nvSpPr>
          <p:spPr bwMode="auto">
            <a:xfrm>
              <a:off x="1361" y="2138"/>
              <a:ext cx="35"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73" name="Rectangle 43"/>
            <p:cNvSpPr>
              <a:spLocks noChangeArrowheads="1"/>
            </p:cNvSpPr>
            <p:nvPr/>
          </p:nvSpPr>
          <p:spPr bwMode="auto">
            <a:xfrm>
              <a:off x="1465" y="2138"/>
              <a:ext cx="35"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74" name="Rectangle 44"/>
            <p:cNvSpPr>
              <a:spLocks noChangeArrowheads="1"/>
            </p:cNvSpPr>
            <p:nvPr/>
          </p:nvSpPr>
          <p:spPr bwMode="auto">
            <a:xfrm>
              <a:off x="1569" y="2138"/>
              <a:ext cx="34"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75" name="Rectangle 45"/>
            <p:cNvSpPr>
              <a:spLocks noChangeArrowheads="1"/>
            </p:cNvSpPr>
            <p:nvPr/>
          </p:nvSpPr>
          <p:spPr bwMode="auto">
            <a:xfrm>
              <a:off x="1672" y="2138"/>
              <a:ext cx="31"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76" name="Rectangle 46"/>
            <p:cNvSpPr>
              <a:spLocks noChangeArrowheads="1"/>
            </p:cNvSpPr>
            <p:nvPr/>
          </p:nvSpPr>
          <p:spPr bwMode="auto">
            <a:xfrm>
              <a:off x="1703" y="2138"/>
              <a:ext cx="4"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77" name="Rectangle 47"/>
            <p:cNvSpPr>
              <a:spLocks noChangeArrowheads="1"/>
            </p:cNvSpPr>
            <p:nvPr/>
          </p:nvSpPr>
          <p:spPr bwMode="auto">
            <a:xfrm>
              <a:off x="1776" y="2138"/>
              <a:ext cx="34"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78" name="Rectangle 48"/>
            <p:cNvSpPr>
              <a:spLocks noChangeArrowheads="1"/>
            </p:cNvSpPr>
            <p:nvPr/>
          </p:nvSpPr>
          <p:spPr bwMode="auto">
            <a:xfrm>
              <a:off x="1879" y="2138"/>
              <a:ext cx="35"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79" name="Rectangle 49"/>
            <p:cNvSpPr>
              <a:spLocks noChangeArrowheads="1"/>
            </p:cNvSpPr>
            <p:nvPr/>
          </p:nvSpPr>
          <p:spPr bwMode="auto">
            <a:xfrm>
              <a:off x="1983" y="2138"/>
              <a:ext cx="35"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80" name="Rectangle 50"/>
            <p:cNvSpPr>
              <a:spLocks noChangeArrowheads="1"/>
            </p:cNvSpPr>
            <p:nvPr/>
          </p:nvSpPr>
          <p:spPr bwMode="auto">
            <a:xfrm>
              <a:off x="2562" y="2944"/>
              <a:ext cx="35"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81" name="Rectangle 51"/>
            <p:cNvSpPr>
              <a:spLocks noChangeArrowheads="1"/>
            </p:cNvSpPr>
            <p:nvPr/>
          </p:nvSpPr>
          <p:spPr bwMode="auto">
            <a:xfrm>
              <a:off x="2666" y="2944"/>
              <a:ext cx="34"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82" name="Rectangle 52"/>
            <p:cNvSpPr>
              <a:spLocks noChangeArrowheads="1"/>
            </p:cNvSpPr>
            <p:nvPr/>
          </p:nvSpPr>
          <p:spPr bwMode="auto">
            <a:xfrm>
              <a:off x="2769" y="2944"/>
              <a:ext cx="35"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83" name="Rectangle 53"/>
            <p:cNvSpPr>
              <a:spLocks noChangeArrowheads="1"/>
            </p:cNvSpPr>
            <p:nvPr/>
          </p:nvSpPr>
          <p:spPr bwMode="auto">
            <a:xfrm>
              <a:off x="2873" y="2944"/>
              <a:ext cx="33"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84" name="Rectangle 54"/>
            <p:cNvSpPr>
              <a:spLocks noChangeArrowheads="1"/>
            </p:cNvSpPr>
            <p:nvPr/>
          </p:nvSpPr>
          <p:spPr bwMode="auto">
            <a:xfrm>
              <a:off x="2906" y="2944"/>
              <a:ext cx="2"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85" name="Rectangle 55"/>
            <p:cNvSpPr>
              <a:spLocks noChangeArrowheads="1"/>
            </p:cNvSpPr>
            <p:nvPr/>
          </p:nvSpPr>
          <p:spPr bwMode="auto">
            <a:xfrm>
              <a:off x="2977" y="2944"/>
              <a:ext cx="34"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86" name="Rectangle 56"/>
            <p:cNvSpPr>
              <a:spLocks noChangeArrowheads="1"/>
            </p:cNvSpPr>
            <p:nvPr/>
          </p:nvSpPr>
          <p:spPr bwMode="auto">
            <a:xfrm>
              <a:off x="3080" y="2944"/>
              <a:ext cx="35"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87" name="Rectangle 57"/>
            <p:cNvSpPr>
              <a:spLocks noChangeArrowheads="1"/>
            </p:cNvSpPr>
            <p:nvPr/>
          </p:nvSpPr>
          <p:spPr bwMode="auto">
            <a:xfrm>
              <a:off x="3184" y="2944"/>
              <a:ext cx="34"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88" name="Rectangle 58"/>
            <p:cNvSpPr>
              <a:spLocks noChangeArrowheads="1"/>
            </p:cNvSpPr>
            <p:nvPr/>
          </p:nvSpPr>
          <p:spPr bwMode="auto">
            <a:xfrm>
              <a:off x="3288" y="2944"/>
              <a:ext cx="34"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89" name="Rectangle 59"/>
            <p:cNvSpPr>
              <a:spLocks noChangeArrowheads="1"/>
            </p:cNvSpPr>
            <p:nvPr/>
          </p:nvSpPr>
          <p:spPr bwMode="auto">
            <a:xfrm>
              <a:off x="3391" y="2944"/>
              <a:ext cx="30"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90" name="Rectangle 60"/>
            <p:cNvSpPr>
              <a:spLocks noChangeArrowheads="1"/>
            </p:cNvSpPr>
            <p:nvPr/>
          </p:nvSpPr>
          <p:spPr bwMode="auto">
            <a:xfrm>
              <a:off x="3421" y="2944"/>
              <a:ext cx="5"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91" name="Rectangle 61"/>
            <p:cNvSpPr>
              <a:spLocks noChangeArrowheads="1"/>
            </p:cNvSpPr>
            <p:nvPr/>
          </p:nvSpPr>
          <p:spPr bwMode="auto">
            <a:xfrm>
              <a:off x="3495" y="2944"/>
              <a:ext cx="34"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92" name="Rectangle 62"/>
            <p:cNvSpPr>
              <a:spLocks noChangeArrowheads="1"/>
            </p:cNvSpPr>
            <p:nvPr/>
          </p:nvSpPr>
          <p:spPr bwMode="auto">
            <a:xfrm>
              <a:off x="3598" y="2944"/>
              <a:ext cx="35"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93" name="Rectangle 63"/>
            <p:cNvSpPr>
              <a:spLocks noChangeArrowheads="1"/>
            </p:cNvSpPr>
            <p:nvPr/>
          </p:nvSpPr>
          <p:spPr bwMode="auto">
            <a:xfrm>
              <a:off x="3702" y="2944"/>
              <a:ext cx="34"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94" name="Rectangle 64"/>
            <p:cNvSpPr>
              <a:spLocks noChangeArrowheads="1"/>
            </p:cNvSpPr>
            <p:nvPr/>
          </p:nvSpPr>
          <p:spPr bwMode="auto">
            <a:xfrm>
              <a:off x="3806" y="2944"/>
              <a:ext cx="34"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95" name="Rectangle 65"/>
            <p:cNvSpPr>
              <a:spLocks noChangeArrowheads="1"/>
            </p:cNvSpPr>
            <p:nvPr/>
          </p:nvSpPr>
          <p:spPr bwMode="auto">
            <a:xfrm>
              <a:off x="3909" y="2944"/>
              <a:ext cx="28"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96" name="Rectangle 66"/>
            <p:cNvSpPr>
              <a:spLocks noChangeArrowheads="1"/>
            </p:cNvSpPr>
            <p:nvPr/>
          </p:nvSpPr>
          <p:spPr bwMode="auto">
            <a:xfrm>
              <a:off x="3937" y="2944"/>
              <a:ext cx="7"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97" name="Rectangle 67"/>
            <p:cNvSpPr>
              <a:spLocks noChangeArrowheads="1"/>
            </p:cNvSpPr>
            <p:nvPr/>
          </p:nvSpPr>
          <p:spPr bwMode="auto">
            <a:xfrm>
              <a:off x="4013" y="2944"/>
              <a:ext cx="34"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98" name="Rectangle 68"/>
            <p:cNvSpPr>
              <a:spLocks noChangeArrowheads="1"/>
            </p:cNvSpPr>
            <p:nvPr/>
          </p:nvSpPr>
          <p:spPr bwMode="auto">
            <a:xfrm>
              <a:off x="4116" y="2944"/>
              <a:ext cx="35"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799" name="Rectangle 69"/>
            <p:cNvSpPr>
              <a:spLocks noChangeArrowheads="1"/>
            </p:cNvSpPr>
            <p:nvPr/>
          </p:nvSpPr>
          <p:spPr bwMode="auto">
            <a:xfrm>
              <a:off x="4220" y="2944"/>
              <a:ext cx="35"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800" name="Rectangle 70"/>
            <p:cNvSpPr>
              <a:spLocks noChangeArrowheads="1"/>
            </p:cNvSpPr>
            <p:nvPr/>
          </p:nvSpPr>
          <p:spPr bwMode="auto">
            <a:xfrm>
              <a:off x="4324" y="2944"/>
              <a:ext cx="34"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801" name="Rectangle 71"/>
            <p:cNvSpPr>
              <a:spLocks noChangeArrowheads="1"/>
            </p:cNvSpPr>
            <p:nvPr/>
          </p:nvSpPr>
          <p:spPr bwMode="auto">
            <a:xfrm>
              <a:off x="4427" y="2944"/>
              <a:ext cx="25"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802" name="Rectangle 72"/>
            <p:cNvSpPr>
              <a:spLocks noChangeArrowheads="1"/>
            </p:cNvSpPr>
            <p:nvPr/>
          </p:nvSpPr>
          <p:spPr bwMode="auto">
            <a:xfrm>
              <a:off x="4452" y="2944"/>
              <a:ext cx="10"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803" name="Rectangle 73"/>
            <p:cNvSpPr>
              <a:spLocks noChangeArrowheads="1"/>
            </p:cNvSpPr>
            <p:nvPr/>
          </p:nvSpPr>
          <p:spPr bwMode="auto">
            <a:xfrm>
              <a:off x="4531" y="2944"/>
              <a:ext cx="34"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804" name="Rectangle 74"/>
            <p:cNvSpPr>
              <a:spLocks noChangeArrowheads="1"/>
            </p:cNvSpPr>
            <p:nvPr/>
          </p:nvSpPr>
          <p:spPr bwMode="auto">
            <a:xfrm>
              <a:off x="4634" y="2944"/>
              <a:ext cx="35"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805" name="Rectangle 75"/>
            <p:cNvSpPr>
              <a:spLocks noChangeArrowheads="1"/>
            </p:cNvSpPr>
            <p:nvPr/>
          </p:nvSpPr>
          <p:spPr bwMode="auto">
            <a:xfrm>
              <a:off x="4738" y="2944"/>
              <a:ext cx="35"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806" name="Rectangle 76"/>
            <p:cNvSpPr>
              <a:spLocks noChangeArrowheads="1"/>
            </p:cNvSpPr>
            <p:nvPr/>
          </p:nvSpPr>
          <p:spPr bwMode="auto">
            <a:xfrm>
              <a:off x="4842" y="2944"/>
              <a:ext cx="34"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807" name="Rectangle 77"/>
            <p:cNvSpPr>
              <a:spLocks noChangeArrowheads="1"/>
            </p:cNvSpPr>
            <p:nvPr/>
          </p:nvSpPr>
          <p:spPr bwMode="auto">
            <a:xfrm>
              <a:off x="4945" y="2944"/>
              <a:ext cx="23"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808" name="Rectangle 78"/>
            <p:cNvSpPr>
              <a:spLocks noChangeArrowheads="1"/>
            </p:cNvSpPr>
            <p:nvPr/>
          </p:nvSpPr>
          <p:spPr bwMode="auto">
            <a:xfrm>
              <a:off x="4968" y="2944"/>
              <a:ext cx="12"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809" name="Rectangle 79"/>
            <p:cNvSpPr>
              <a:spLocks noChangeArrowheads="1"/>
            </p:cNvSpPr>
            <p:nvPr/>
          </p:nvSpPr>
          <p:spPr bwMode="auto">
            <a:xfrm>
              <a:off x="5049" y="2944"/>
              <a:ext cx="34" cy="17"/>
            </a:xfrm>
            <a:prstGeom prst="rect">
              <a:avLst/>
            </a:prstGeom>
            <a:solidFill>
              <a:srgbClr val="F20017"/>
            </a:solidFill>
            <a:ln w="9525">
              <a:noFill/>
              <a:miter lim="800000"/>
              <a:headEnd/>
              <a:tailEnd/>
            </a:ln>
          </p:spPr>
          <p:txBody>
            <a:bodyPr/>
            <a:lstStyle/>
            <a:p>
              <a:endParaRPr lang="es-ES">
                <a:latin typeface="Georgia" pitchFamily="18" charset="0"/>
              </a:endParaRPr>
            </a:p>
          </p:txBody>
        </p:sp>
        <p:sp>
          <p:nvSpPr>
            <p:cNvPr id="73810" name="Rectangle 81"/>
            <p:cNvSpPr>
              <a:spLocks noChangeArrowheads="1"/>
            </p:cNvSpPr>
            <p:nvPr/>
          </p:nvSpPr>
          <p:spPr bwMode="auto">
            <a:xfrm>
              <a:off x="625" y="3335"/>
              <a:ext cx="99"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0</a:t>
              </a:r>
              <a:endParaRPr lang="es-AR"/>
            </a:p>
          </p:txBody>
        </p:sp>
        <p:sp>
          <p:nvSpPr>
            <p:cNvPr id="73811" name="Rectangle 82"/>
            <p:cNvSpPr>
              <a:spLocks noChangeArrowheads="1"/>
            </p:cNvSpPr>
            <p:nvPr/>
          </p:nvSpPr>
          <p:spPr bwMode="auto">
            <a:xfrm>
              <a:off x="573" y="2922"/>
              <a:ext cx="152"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50</a:t>
              </a:r>
              <a:endParaRPr lang="es-AR"/>
            </a:p>
          </p:txBody>
        </p:sp>
        <p:sp>
          <p:nvSpPr>
            <p:cNvPr id="73812" name="Rectangle 83"/>
            <p:cNvSpPr>
              <a:spLocks noChangeArrowheads="1"/>
            </p:cNvSpPr>
            <p:nvPr/>
          </p:nvSpPr>
          <p:spPr bwMode="auto">
            <a:xfrm>
              <a:off x="520" y="2509"/>
              <a:ext cx="205"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100</a:t>
              </a:r>
              <a:endParaRPr lang="es-AR"/>
            </a:p>
          </p:txBody>
        </p:sp>
        <p:sp>
          <p:nvSpPr>
            <p:cNvPr id="73813" name="Rectangle 84"/>
            <p:cNvSpPr>
              <a:spLocks noChangeArrowheads="1"/>
            </p:cNvSpPr>
            <p:nvPr/>
          </p:nvSpPr>
          <p:spPr bwMode="auto">
            <a:xfrm>
              <a:off x="520" y="2096"/>
              <a:ext cx="205"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150</a:t>
              </a:r>
              <a:endParaRPr lang="es-AR"/>
            </a:p>
          </p:txBody>
        </p:sp>
        <p:sp>
          <p:nvSpPr>
            <p:cNvPr id="73814" name="Rectangle 85"/>
            <p:cNvSpPr>
              <a:spLocks noChangeArrowheads="1"/>
            </p:cNvSpPr>
            <p:nvPr/>
          </p:nvSpPr>
          <p:spPr bwMode="auto">
            <a:xfrm>
              <a:off x="520" y="1683"/>
              <a:ext cx="205"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200</a:t>
              </a:r>
              <a:endParaRPr lang="es-AR"/>
            </a:p>
          </p:txBody>
        </p:sp>
        <p:sp>
          <p:nvSpPr>
            <p:cNvPr id="73815" name="Rectangle 86"/>
            <p:cNvSpPr>
              <a:spLocks noChangeArrowheads="1"/>
            </p:cNvSpPr>
            <p:nvPr/>
          </p:nvSpPr>
          <p:spPr bwMode="auto">
            <a:xfrm>
              <a:off x="520" y="1270"/>
              <a:ext cx="205"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250</a:t>
              </a:r>
              <a:endParaRPr lang="es-AR"/>
            </a:p>
          </p:txBody>
        </p:sp>
        <p:sp>
          <p:nvSpPr>
            <p:cNvPr id="73816" name="Rectangle 87"/>
            <p:cNvSpPr>
              <a:spLocks noChangeArrowheads="1"/>
            </p:cNvSpPr>
            <p:nvPr/>
          </p:nvSpPr>
          <p:spPr bwMode="auto">
            <a:xfrm rot="-5400000">
              <a:off x="684" y="3512"/>
              <a:ext cx="308"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Spain</a:t>
              </a:r>
              <a:endParaRPr lang="es-AR"/>
            </a:p>
          </p:txBody>
        </p:sp>
        <p:sp>
          <p:nvSpPr>
            <p:cNvPr id="73817" name="Rectangle 88"/>
            <p:cNvSpPr>
              <a:spLocks noChangeArrowheads="1"/>
            </p:cNvSpPr>
            <p:nvPr/>
          </p:nvSpPr>
          <p:spPr bwMode="auto">
            <a:xfrm rot="-5400000">
              <a:off x="792" y="3588"/>
              <a:ext cx="436"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Portugal</a:t>
              </a:r>
              <a:endParaRPr lang="es-AR"/>
            </a:p>
          </p:txBody>
        </p:sp>
        <p:sp>
          <p:nvSpPr>
            <p:cNvPr id="73818" name="Rectangle 89"/>
            <p:cNvSpPr>
              <a:spLocks noChangeArrowheads="1"/>
            </p:cNvSpPr>
            <p:nvPr/>
          </p:nvSpPr>
          <p:spPr bwMode="auto">
            <a:xfrm rot="-5400000">
              <a:off x="1090" y="3475"/>
              <a:ext cx="184"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UK</a:t>
              </a:r>
              <a:endParaRPr lang="es-AR"/>
            </a:p>
          </p:txBody>
        </p:sp>
        <p:sp>
          <p:nvSpPr>
            <p:cNvPr id="73819" name="Rectangle 90"/>
            <p:cNvSpPr>
              <a:spLocks noChangeArrowheads="1"/>
            </p:cNvSpPr>
            <p:nvPr/>
          </p:nvSpPr>
          <p:spPr bwMode="auto">
            <a:xfrm rot="-5400000">
              <a:off x="1064" y="3660"/>
              <a:ext cx="581"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Switzerland</a:t>
              </a:r>
              <a:endParaRPr lang="es-AR"/>
            </a:p>
          </p:txBody>
        </p:sp>
        <p:sp>
          <p:nvSpPr>
            <p:cNvPr id="73820" name="Rectangle 91"/>
            <p:cNvSpPr>
              <a:spLocks noChangeArrowheads="1"/>
            </p:cNvSpPr>
            <p:nvPr/>
          </p:nvSpPr>
          <p:spPr bwMode="auto">
            <a:xfrm rot="-5400000">
              <a:off x="1300" y="3600"/>
              <a:ext cx="454"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Australia</a:t>
              </a:r>
              <a:endParaRPr lang="es-AR"/>
            </a:p>
          </p:txBody>
        </p:sp>
        <p:sp>
          <p:nvSpPr>
            <p:cNvPr id="73821" name="Rectangle 92"/>
            <p:cNvSpPr>
              <a:spLocks noChangeArrowheads="1"/>
            </p:cNvSpPr>
            <p:nvPr/>
          </p:nvSpPr>
          <p:spPr bwMode="auto">
            <a:xfrm rot="-5400000">
              <a:off x="1469" y="3610"/>
              <a:ext cx="459"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Germany</a:t>
              </a:r>
              <a:endParaRPr lang="es-AR"/>
            </a:p>
          </p:txBody>
        </p:sp>
        <p:sp>
          <p:nvSpPr>
            <p:cNvPr id="73822" name="Rectangle 93"/>
            <p:cNvSpPr>
              <a:spLocks noChangeArrowheads="1"/>
            </p:cNvSpPr>
            <p:nvPr/>
          </p:nvSpPr>
          <p:spPr bwMode="auto">
            <a:xfrm rot="-5400000">
              <a:off x="1709" y="3503"/>
              <a:ext cx="323"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Japan</a:t>
              </a:r>
              <a:endParaRPr lang="es-AR"/>
            </a:p>
          </p:txBody>
        </p:sp>
        <p:sp>
          <p:nvSpPr>
            <p:cNvPr id="73823" name="Rectangle 94"/>
            <p:cNvSpPr>
              <a:spLocks noChangeArrowheads="1"/>
            </p:cNvSpPr>
            <p:nvPr/>
          </p:nvSpPr>
          <p:spPr bwMode="auto">
            <a:xfrm rot="-5400000">
              <a:off x="1919" y="3507"/>
              <a:ext cx="246"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USA</a:t>
              </a:r>
              <a:endParaRPr lang="es-AR"/>
            </a:p>
          </p:txBody>
        </p:sp>
        <p:sp>
          <p:nvSpPr>
            <p:cNvPr id="73824" name="Rectangle 95"/>
            <p:cNvSpPr>
              <a:spLocks noChangeArrowheads="1"/>
            </p:cNvSpPr>
            <p:nvPr/>
          </p:nvSpPr>
          <p:spPr bwMode="auto">
            <a:xfrm rot="-5400000">
              <a:off x="2401" y="3526"/>
              <a:ext cx="313"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China</a:t>
              </a:r>
              <a:endParaRPr lang="es-AR"/>
            </a:p>
          </p:txBody>
        </p:sp>
        <p:sp>
          <p:nvSpPr>
            <p:cNvPr id="73825" name="Rectangle 96"/>
            <p:cNvSpPr>
              <a:spLocks noChangeArrowheads="1"/>
            </p:cNvSpPr>
            <p:nvPr/>
          </p:nvSpPr>
          <p:spPr bwMode="auto">
            <a:xfrm rot="-5400000">
              <a:off x="2510" y="3591"/>
              <a:ext cx="440"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Thailand</a:t>
              </a:r>
              <a:endParaRPr lang="es-AR"/>
            </a:p>
          </p:txBody>
        </p:sp>
        <p:sp>
          <p:nvSpPr>
            <p:cNvPr id="73826" name="Rectangle 97"/>
            <p:cNvSpPr>
              <a:spLocks noChangeArrowheads="1"/>
            </p:cNvSpPr>
            <p:nvPr/>
          </p:nvSpPr>
          <p:spPr bwMode="auto">
            <a:xfrm rot="-5400000">
              <a:off x="2743" y="3533"/>
              <a:ext cx="317"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Korea</a:t>
              </a:r>
              <a:endParaRPr lang="es-AR"/>
            </a:p>
          </p:txBody>
        </p:sp>
        <p:sp>
          <p:nvSpPr>
            <p:cNvPr id="73827" name="Rectangle 98"/>
            <p:cNvSpPr>
              <a:spLocks noChangeArrowheads="1"/>
            </p:cNvSpPr>
            <p:nvPr/>
          </p:nvSpPr>
          <p:spPr bwMode="auto">
            <a:xfrm rot="-5400000">
              <a:off x="2932" y="3513"/>
              <a:ext cx="281"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Chile</a:t>
              </a:r>
              <a:endParaRPr lang="es-AR"/>
            </a:p>
          </p:txBody>
        </p:sp>
        <p:sp>
          <p:nvSpPr>
            <p:cNvPr id="73828" name="Rectangle 99"/>
            <p:cNvSpPr>
              <a:spLocks noChangeArrowheads="1"/>
            </p:cNvSpPr>
            <p:nvPr/>
          </p:nvSpPr>
          <p:spPr bwMode="auto">
            <a:xfrm rot="-5400000">
              <a:off x="2937" y="3675"/>
              <a:ext cx="615"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South Africa</a:t>
              </a:r>
              <a:endParaRPr lang="es-AR"/>
            </a:p>
          </p:txBody>
        </p:sp>
        <p:sp>
          <p:nvSpPr>
            <p:cNvPr id="73829" name="Rectangle 100"/>
            <p:cNvSpPr>
              <a:spLocks noChangeArrowheads="1"/>
            </p:cNvSpPr>
            <p:nvPr/>
          </p:nvSpPr>
          <p:spPr bwMode="auto">
            <a:xfrm rot="-5400000">
              <a:off x="3263" y="3528"/>
              <a:ext cx="307"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Brazil</a:t>
              </a:r>
              <a:endParaRPr lang="es-AR"/>
            </a:p>
          </p:txBody>
        </p:sp>
        <p:sp>
          <p:nvSpPr>
            <p:cNvPr id="73830" name="Rectangle 101"/>
            <p:cNvSpPr>
              <a:spLocks noChangeArrowheads="1"/>
            </p:cNvSpPr>
            <p:nvPr/>
          </p:nvSpPr>
          <p:spPr bwMode="auto">
            <a:xfrm rot="-5400000">
              <a:off x="3411" y="3564"/>
              <a:ext cx="356"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Turkey</a:t>
              </a:r>
              <a:endParaRPr lang="es-AR"/>
            </a:p>
          </p:txBody>
        </p:sp>
        <p:sp>
          <p:nvSpPr>
            <p:cNvPr id="73831" name="Rectangle 102"/>
            <p:cNvSpPr>
              <a:spLocks noChangeArrowheads="1"/>
            </p:cNvSpPr>
            <p:nvPr/>
          </p:nvSpPr>
          <p:spPr bwMode="auto">
            <a:xfrm rot="-5400000">
              <a:off x="3606" y="3504"/>
              <a:ext cx="307"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Rusia</a:t>
              </a:r>
              <a:endParaRPr lang="es-AR"/>
            </a:p>
          </p:txBody>
        </p:sp>
        <p:sp>
          <p:nvSpPr>
            <p:cNvPr id="73832" name="Rectangle 103"/>
            <p:cNvSpPr>
              <a:spLocks noChangeArrowheads="1"/>
            </p:cNvSpPr>
            <p:nvPr/>
          </p:nvSpPr>
          <p:spPr bwMode="auto">
            <a:xfrm rot="-5400000">
              <a:off x="3753" y="3541"/>
              <a:ext cx="360"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Bolivia</a:t>
              </a:r>
              <a:endParaRPr lang="es-AR"/>
            </a:p>
          </p:txBody>
        </p:sp>
        <p:sp>
          <p:nvSpPr>
            <p:cNvPr id="73833" name="Rectangle 104"/>
            <p:cNvSpPr>
              <a:spLocks noChangeArrowheads="1"/>
            </p:cNvSpPr>
            <p:nvPr/>
          </p:nvSpPr>
          <p:spPr bwMode="auto">
            <a:xfrm rot="-5400000">
              <a:off x="3879" y="3590"/>
              <a:ext cx="451"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Rumania</a:t>
              </a:r>
              <a:endParaRPr lang="es-AR"/>
            </a:p>
          </p:txBody>
        </p:sp>
        <p:sp>
          <p:nvSpPr>
            <p:cNvPr id="73834" name="Rectangle 105"/>
            <p:cNvSpPr>
              <a:spLocks noChangeArrowheads="1"/>
            </p:cNvSpPr>
            <p:nvPr/>
          </p:nvSpPr>
          <p:spPr bwMode="auto">
            <a:xfrm rot="-5400000">
              <a:off x="4034" y="3616"/>
              <a:ext cx="484"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Colombia</a:t>
              </a:r>
              <a:endParaRPr lang="es-AR"/>
            </a:p>
          </p:txBody>
        </p:sp>
        <p:sp>
          <p:nvSpPr>
            <p:cNvPr id="73835" name="Rectangle 106"/>
            <p:cNvSpPr>
              <a:spLocks noChangeArrowheads="1"/>
            </p:cNvSpPr>
            <p:nvPr/>
          </p:nvSpPr>
          <p:spPr bwMode="auto">
            <a:xfrm rot="-5400000">
              <a:off x="4318" y="3504"/>
              <a:ext cx="259"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Peru</a:t>
              </a:r>
              <a:endParaRPr lang="es-AR"/>
            </a:p>
          </p:txBody>
        </p:sp>
        <p:sp>
          <p:nvSpPr>
            <p:cNvPr id="73836" name="Rectangle 107"/>
            <p:cNvSpPr>
              <a:spLocks noChangeArrowheads="1"/>
            </p:cNvSpPr>
            <p:nvPr/>
          </p:nvSpPr>
          <p:spPr bwMode="auto">
            <a:xfrm rot="-5400000">
              <a:off x="4403" y="3587"/>
              <a:ext cx="433"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Uruguay</a:t>
              </a:r>
              <a:endParaRPr lang="es-AR"/>
            </a:p>
          </p:txBody>
        </p:sp>
        <p:sp>
          <p:nvSpPr>
            <p:cNvPr id="73837" name="Rectangle 108"/>
            <p:cNvSpPr>
              <a:spLocks noChangeArrowheads="1"/>
            </p:cNvSpPr>
            <p:nvPr/>
          </p:nvSpPr>
          <p:spPr bwMode="auto">
            <a:xfrm rot="-5400000">
              <a:off x="4534" y="3626"/>
              <a:ext cx="515"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Venezuela</a:t>
              </a:r>
              <a:endParaRPr lang="es-AR"/>
            </a:p>
          </p:txBody>
        </p:sp>
        <p:sp>
          <p:nvSpPr>
            <p:cNvPr id="73838" name="Rectangle 109"/>
            <p:cNvSpPr>
              <a:spLocks noChangeArrowheads="1"/>
            </p:cNvSpPr>
            <p:nvPr/>
          </p:nvSpPr>
          <p:spPr bwMode="auto">
            <a:xfrm rot="-5400000">
              <a:off x="4779" y="3554"/>
              <a:ext cx="370"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Mexico</a:t>
              </a:r>
              <a:endParaRPr lang="es-AR"/>
            </a:p>
          </p:txBody>
        </p:sp>
        <p:sp>
          <p:nvSpPr>
            <p:cNvPr id="73839" name="Rectangle 110"/>
            <p:cNvSpPr>
              <a:spLocks noChangeArrowheads="1"/>
            </p:cNvSpPr>
            <p:nvPr/>
          </p:nvSpPr>
          <p:spPr bwMode="auto">
            <a:xfrm rot="-5400000">
              <a:off x="4890" y="3623"/>
              <a:ext cx="492"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Argentina</a:t>
              </a:r>
              <a:endParaRPr lang="es-AR"/>
            </a:p>
          </p:txBody>
        </p:sp>
        <p:sp>
          <p:nvSpPr>
            <p:cNvPr id="73840" name="Rectangle 111"/>
            <p:cNvSpPr>
              <a:spLocks noChangeArrowheads="1"/>
            </p:cNvSpPr>
            <p:nvPr/>
          </p:nvSpPr>
          <p:spPr bwMode="auto">
            <a:xfrm>
              <a:off x="626" y="1060"/>
              <a:ext cx="128"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a:t>
              </a:r>
              <a:endParaRPr lang="es-AR"/>
            </a:p>
          </p:txBody>
        </p:sp>
        <p:sp>
          <p:nvSpPr>
            <p:cNvPr id="73841" name="Rectangle 113"/>
            <p:cNvSpPr>
              <a:spLocks noChangeArrowheads="1"/>
            </p:cNvSpPr>
            <p:nvPr/>
          </p:nvSpPr>
          <p:spPr bwMode="auto">
            <a:xfrm>
              <a:off x="1253" y="1702"/>
              <a:ext cx="965"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Developed avg.: 152</a:t>
              </a:r>
              <a:endParaRPr lang="es-AR"/>
            </a:p>
          </p:txBody>
        </p:sp>
        <p:sp>
          <p:nvSpPr>
            <p:cNvPr id="73842" name="Rectangle 114"/>
            <p:cNvSpPr>
              <a:spLocks noChangeArrowheads="1"/>
            </p:cNvSpPr>
            <p:nvPr/>
          </p:nvSpPr>
          <p:spPr bwMode="auto">
            <a:xfrm>
              <a:off x="1253" y="1843"/>
              <a:ext cx="46" cy="22"/>
            </a:xfrm>
            <a:prstGeom prst="rect">
              <a:avLst/>
            </a:prstGeom>
            <a:noFill/>
            <a:ln w="9525">
              <a:noFill/>
              <a:miter lim="800000"/>
              <a:headEnd/>
              <a:tailEnd/>
            </a:ln>
          </p:spPr>
          <p:txBody>
            <a:bodyPr wrap="none" lIns="0" tIns="0" rIns="0" bIns="0">
              <a:spAutoFit/>
            </a:bodyPr>
            <a:lstStyle/>
            <a:p>
              <a:endParaRPr lang="es-ES"/>
            </a:p>
          </p:txBody>
        </p:sp>
        <p:sp>
          <p:nvSpPr>
            <p:cNvPr id="73843" name="Rectangle 115"/>
            <p:cNvSpPr>
              <a:spLocks noChangeArrowheads="1"/>
            </p:cNvSpPr>
            <p:nvPr/>
          </p:nvSpPr>
          <p:spPr bwMode="auto">
            <a:xfrm>
              <a:off x="4098" y="2674"/>
              <a:ext cx="871" cy="132"/>
            </a:xfrm>
            <a:prstGeom prst="rect">
              <a:avLst/>
            </a:prstGeom>
            <a:noFill/>
            <a:ln w="9525">
              <a:noFill/>
              <a:miter lim="800000"/>
              <a:headEnd/>
              <a:tailEnd/>
            </a:ln>
          </p:spPr>
          <p:txBody>
            <a:bodyPr wrap="none" lIns="0" tIns="0" rIns="0" bIns="0">
              <a:spAutoFit/>
            </a:bodyPr>
            <a:lstStyle/>
            <a:p>
              <a:r>
                <a:rPr lang="es-AR" sz="1200" b="1">
                  <a:solidFill>
                    <a:srgbClr val="000000"/>
                  </a:solidFill>
                  <a:latin typeface="Gill Sans MT" pitchFamily="34" charset="0"/>
                </a:rPr>
                <a:t>Emerging avg.: 55</a:t>
              </a:r>
              <a:endParaRPr lang="es-AR"/>
            </a:p>
          </p:txBody>
        </p:sp>
      </p:gr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2 Marcador de contenido"/>
          <p:cNvSpPr>
            <a:spLocks noGrp="1"/>
          </p:cNvSpPr>
          <p:nvPr>
            <p:ph idx="1"/>
          </p:nvPr>
        </p:nvSpPr>
        <p:spPr>
          <a:xfrm>
            <a:off x="457200" y="857250"/>
            <a:ext cx="8229600" cy="5716588"/>
          </a:xfrm>
        </p:spPr>
        <p:txBody>
          <a:bodyPr/>
          <a:lstStyle/>
          <a:p>
            <a:pPr algn="ctr" eaLnBrk="1" hangingPunct="1">
              <a:spcBef>
                <a:spcPts val="600"/>
              </a:spcBef>
              <a:spcAft>
                <a:spcPts val="600"/>
              </a:spcAft>
              <a:buFont typeface="Georgia" pitchFamily="18" charset="0"/>
              <a:buNone/>
            </a:pPr>
            <a:r>
              <a:rPr lang="es-AR" sz="2200" b="1" smtClean="0"/>
              <a:t>Lineamientos claves de política pública en promoción del financiamiento del desarrollo</a:t>
            </a:r>
          </a:p>
          <a:p>
            <a:pPr eaLnBrk="1" hangingPunct="1">
              <a:spcBef>
                <a:spcPts val="600"/>
              </a:spcBef>
              <a:spcAft>
                <a:spcPts val="600"/>
              </a:spcAft>
            </a:pPr>
            <a:r>
              <a:rPr lang="es-AR" sz="2200" smtClean="0"/>
              <a:t>Es necesario repensar el </a:t>
            </a:r>
            <a:r>
              <a:rPr lang="es-AR" sz="2200" b="1" i="1" smtClean="0"/>
              <a:t>rol del sistema financiero doméstico</a:t>
            </a:r>
            <a:r>
              <a:rPr lang="es-AR" sz="2200" smtClean="0"/>
              <a:t> en la promoción y canalización del ahorro interno</a:t>
            </a:r>
          </a:p>
          <a:p>
            <a:pPr eaLnBrk="1" hangingPunct="1">
              <a:spcBef>
                <a:spcPts val="600"/>
              </a:spcBef>
              <a:spcAft>
                <a:spcPts val="600"/>
              </a:spcAft>
            </a:pPr>
            <a:r>
              <a:rPr lang="es-AR" sz="2200" smtClean="0"/>
              <a:t>Debe promoverse el desarrollo de nuestra sistema financiero, pero </a:t>
            </a:r>
            <a:r>
              <a:rPr lang="es-AR" sz="2200" b="1" i="1" smtClean="0"/>
              <a:t>orientado al financiamiento de la inversión productiva</a:t>
            </a:r>
          </a:p>
          <a:p>
            <a:pPr eaLnBrk="1" hangingPunct="1">
              <a:spcBef>
                <a:spcPts val="600"/>
              </a:spcBef>
              <a:spcAft>
                <a:spcPts val="600"/>
              </a:spcAft>
            </a:pPr>
            <a:r>
              <a:rPr lang="es-AR" sz="2200" smtClean="0"/>
              <a:t>Adicionalmente, debemos </a:t>
            </a:r>
            <a:r>
              <a:rPr lang="es-AR" sz="2200" b="1" i="1" smtClean="0"/>
              <a:t>utilizar inteligentemente el financiamiento externo</a:t>
            </a:r>
            <a:r>
              <a:rPr lang="es-AR" sz="2200" smtClean="0"/>
              <a:t>, dirigiéndolo hacia enclaves productivos no tradicionales, diversificando la base de exportaciones y la generación de ingresos de cuenta corriente</a:t>
            </a:r>
          </a:p>
          <a:p>
            <a:pPr eaLnBrk="1" hangingPunct="1">
              <a:spcBef>
                <a:spcPts val="600"/>
              </a:spcBef>
              <a:spcAft>
                <a:spcPts val="600"/>
              </a:spcAft>
            </a:pPr>
            <a:r>
              <a:rPr lang="es-AR" sz="2200" smtClean="0"/>
              <a:t>Debemos propiciar el </a:t>
            </a:r>
            <a:r>
              <a:rPr lang="es-AR" sz="2200" b="1" i="1" smtClean="0"/>
              <a:t>ingreso de capitales de largo plazo</a:t>
            </a:r>
            <a:r>
              <a:rPr lang="es-AR" sz="2200" smtClean="0"/>
              <a:t>, menos sujetos a los vaivenes de los mercados internacionales y potenciar los recursos soberanos sobre la base de esquemas que apalanquen eficientemente los mismos</a:t>
            </a:r>
          </a:p>
          <a:p>
            <a:pPr eaLnBrk="1" hangingPunct="1">
              <a:spcBef>
                <a:spcPts val="600"/>
              </a:spcBef>
              <a:spcAft>
                <a:spcPts val="600"/>
              </a:spcAft>
            </a:pPr>
            <a:endParaRPr lang="es-AR" sz="2200" smtClean="0"/>
          </a:p>
        </p:txBody>
      </p:sp>
      <p:sp>
        <p:nvSpPr>
          <p:cNvPr id="84994" name="3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534E42C1-5C3B-4F5C-9A93-E3C146B2C39F}" type="slidenum">
              <a:rPr lang="es-AR">
                <a:cs typeface="Arial" charset="0"/>
              </a:rPr>
              <a:pPr fontAlgn="base">
                <a:spcBef>
                  <a:spcPct val="0"/>
                </a:spcBef>
                <a:spcAft>
                  <a:spcPct val="0"/>
                </a:spcAft>
                <a:defRPr/>
              </a:pPr>
              <a:t>44</a:t>
            </a:fld>
            <a:endParaRPr lang="es-AR">
              <a:cs typeface="Arial"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2875" y="642938"/>
            <a:ext cx="8229600" cy="642937"/>
          </a:xfrm>
        </p:spPr>
        <p:txBody>
          <a:bodyPr>
            <a:normAutofit fontScale="90000"/>
          </a:bodyPr>
          <a:lstStyle/>
          <a:p>
            <a:pPr eaLnBrk="1" fontAlgn="auto" hangingPunct="1">
              <a:spcAft>
                <a:spcPts val="0"/>
              </a:spcAft>
              <a:defRPr/>
            </a:pPr>
            <a:r>
              <a:rPr lang="es-AR" sz="2800" dirty="0" smtClean="0"/>
              <a:t>Desarrollo de los mercados financieros domésticos: </a:t>
            </a:r>
            <a:br>
              <a:rPr lang="es-AR" sz="2800" dirty="0" smtClean="0"/>
            </a:br>
            <a:r>
              <a:rPr lang="es-AR" sz="2200" dirty="0" smtClean="0"/>
              <a:t>Requisitos indispensables</a:t>
            </a:r>
            <a:endParaRPr lang="es-AR" sz="2800" dirty="0"/>
          </a:p>
        </p:txBody>
      </p:sp>
      <p:sp>
        <p:nvSpPr>
          <p:cNvPr id="3" name="2 Marcador de contenido"/>
          <p:cNvSpPr>
            <a:spLocks noGrp="1"/>
          </p:cNvSpPr>
          <p:nvPr>
            <p:ph idx="1"/>
          </p:nvPr>
        </p:nvSpPr>
        <p:spPr>
          <a:xfrm>
            <a:off x="142875" y="1857375"/>
            <a:ext cx="8643938" cy="1357313"/>
          </a:xfrm>
        </p:spPr>
        <p:txBody>
          <a:bodyPr>
            <a:normAutofit lnSpcReduction="10000"/>
          </a:bodyPr>
          <a:lstStyle/>
          <a:p>
            <a:pPr marL="624078" indent="-514350" eaLnBrk="1" fontAlgn="auto" hangingPunct="1">
              <a:spcAft>
                <a:spcPts val="0"/>
              </a:spcAft>
              <a:buClr>
                <a:schemeClr val="accent3"/>
              </a:buClr>
              <a:buFont typeface="Arial" pitchFamily="34" charset="0"/>
              <a:buChar char="•"/>
              <a:defRPr/>
            </a:pPr>
            <a:r>
              <a:rPr lang="es-AR" sz="1600" dirty="0" smtClean="0"/>
              <a:t>Baja volatilidad nominal y </a:t>
            </a:r>
            <a:r>
              <a:rPr lang="es-AR" sz="1600" u="sng" dirty="0" smtClean="0"/>
              <a:t>real</a:t>
            </a:r>
          </a:p>
          <a:p>
            <a:pPr marL="624078" indent="-514350" eaLnBrk="1" fontAlgn="auto" hangingPunct="1">
              <a:spcAft>
                <a:spcPts val="0"/>
              </a:spcAft>
              <a:buClr>
                <a:schemeClr val="accent3"/>
              </a:buClr>
              <a:buFont typeface="Arial" pitchFamily="34" charset="0"/>
              <a:buChar char="•"/>
              <a:defRPr/>
            </a:pPr>
            <a:r>
              <a:rPr lang="es-AR" sz="1600" dirty="0" smtClean="0"/>
              <a:t>Aplicación de criterios de solvencia inter-temporal (con especial énfasis en la política fiscal)</a:t>
            </a:r>
          </a:p>
          <a:p>
            <a:pPr marL="624078" indent="-514350" eaLnBrk="1" fontAlgn="auto" hangingPunct="1">
              <a:spcAft>
                <a:spcPts val="0"/>
              </a:spcAft>
              <a:buClr>
                <a:schemeClr val="accent3"/>
              </a:buClr>
              <a:buFont typeface="Arial" pitchFamily="34" charset="0"/>
              <a:buChar char="•"/>
              <a:defRPr/>
            </a:pPr>
            <a:r>
              <a:rPr lang="es-AR" sz="1600" dirty="0" smtClean="0"/>
              <a:t>Estrategias de manejo sustentable de la deuda (haciendo especial énfasis en la deuda externa y denominada en moneda extranjera)</a:t>
            </a:r>
          </a:p>
        </p:txBody>
      </p:sp>
      <p:sp>
        <p:nvSpPr>
          <p:cNvPr id="86019" name="3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3D75D9B8-D8B0-45C3-A03B-99C688C71427}" type="slidenum">
              <a:rPr lang="es-AR">
                <a:cs typeface="Arial" charset="0"/>
              </a:rPr>
              <a:pPr fontAlgn="base">
                <a:spcBef>
                  <a:spcPct val="0"/>
                </a:spcBef>
                <a:spcAft>
                  <a:spcPct val="0"/>
                </a:spcAft>
                <a:defRPr/>
              </a:pPr>
              <a:t>45</a:t>
            </a:fld>
            <a:endParaRPr lang="es-AR">
              <a:cs typeface="Arial" charset="0"/>
            </a:endParaRPr>
          </a:p>
        </p:txBody>
      </p:sp>
      <p:sp>
        <p:nvSpPr>
          <p:cNvPr id="5" name="4 Rectángulo"/>
          <p:cNvSpPr/>
          <p:nvPr/>
        </p:nvSpPr>
        <p:spPr>
          <a:xfrm>
            <a:off x="285750" y="1428750"/>
            <a:ext cx="3252788" cy="338138"/>
          </a:xfrm>
          <a:prstGeom prst="rect">
            <a:avLst/>
          </a:prstGeom>
        </p:spPr>
        <p:style>
          <a:lnRef idx="3">
            <a:schemeClr val="lt1"/>
          </a:lnRef>
          <a:fillRef idx="1">
            <a:schemeClr val="accent6"/>
          </a:fillRef>
          <a:effectRef idx="1">
            <a:schemeClr val="accent6"/>
          </a:effectRef>
          <a:fontRef idx="minor">
            <a:schemeClr val="lt1"/>
          </a:fontRef>
        </p:style>
        <p:txBody>
          <a:bodyPr wrap="none">
            <a:spAutoFit/>
          </a:bodyPr>
          <a:lstStyle/>
          <a:p>
            <a:pPr fontAlgn="auto">
              <a:spcBef>
                <a:spcPts val="0"/>
              </a:spcBef>
              <a:spcAft>
                <a:spcPts val="0"/>
              </a:spcAft>
              <a:defRPr/>
            </a:pPr>
            <a:r>
              <a:rPr lang="es-AR" sz="1600" b="1" dirty="0"/>
              <a:t>Estabilidad Macroeconómica</a:t>
            </a:r>
          </a:p>
        </p:txBody>
      </p:sp>
      <p:sp>
        <p:nvSpPr>
          <p:cNvPr id="6" name="5 Rectángulo"/>
          <p:cNvSpPr/>
          <p:nvPr/>
        </p:nvSpPr>
        <p:spPr>
          <a:xfrm>
            <a:off x="285750" y="3143250"/>
            <a:ext cx="4183063" cy="338138"/>
          </a:xfrm>
          <a:prstGeom prst="rect">
            <a:avLst/>
          </a:prstGeom>
        </p:spPr>
        <p:style>
          <a:lnRef idx="3">
            <a:schemeClr val="lt1"/>
          </a:lnRef>
          <a:fillRef idx="1">
            <a:schemeClr val="accent6"/>
          </a:fillRef>
          <a:effectRef idx="1">
            <a:schemeClr val="accent6"/>
          </a:effectRef>
          <a:fontRef idx="minor">
            <a:schemeClr val="lt1"/>
          </a:fontRef>
        </p:style>
        <p:txBody>
          <a:bodyPr wrap="none">
            <a:spAutoFit/>
          </a:bodyPr>
          <a:lstStyle/>
          <a:p>
            <a:pPr fontAlgn="auto">
              <a:spcBef>
                <a:spcPts val="0"/>
              </a:spcBef>
              <a:spcAft>
                <a:spcPts val="0"/>
              </a:spcAft>
              <a:defRPr/>
            </a:pPr>
            <a:r>
              <a:rPr lang="es-AR" sz="1600" b="1" dirty="0"/>
              <a:t>Marco regulatorio robusto y moderno</a:t>
            </a:r>
          </a:p>
        </p:txBody>
      </p:sp>
      <p:sp>
        <p:nvSpPr>
          <p:cNvPr id="7" name="2 Marcador de contenido"/>
          <p:cNvSpPr txBox="1">
            <a:spLocks/>
          </p:cNvSpPr>
          <p:nvPr/>
        </p:nvSpPr>
        <p:spPr>
          <a:xfrm>
            <a:off x="285750" y="3571875"/>
            <a:ext cx="8501063" cy="1285875"/>
          </a:xfrm>
          <a:prstGeom prst="rect">
            <a:avLst/>
          </a:prstGeom>
        </p:spPr>
        <p:txBody>
          <a:bodyPr>
            <a:normAutofit/>
          </a:bodyPr>
          <a:lstStyle/>
          <a:p>
            <a:pPr marL="342900" indent="-342900" fontAlgn="auto">
              <a:spcBef>
                <a:spcPts val="0"/>
              </a:spcBef>
              <a:spcAft>
                <a:spcPts val="0"/>
              </a:spcAft>
              <a:buClr>
                <a:schemeClr val="accent3"/>
              </a:buClr>
              <a:buFont typeface="Arial" pitchFamily="34" charset="0"/>
              <a:buChar char="•"/>
              <a:defRPr/>
            </a:pPr>
            <a:r>
              <a:rPr lang="es-AR" sz="1600" dirty="0">
                <a:latin typeface="+mn-lt"/>
                <a:cs typeface="+mn-cs"/>
              </a:rPr>
              <a:t>Que norme el </a:t>
            </a:r>
            <a:r>
              <a:rPr lang="es-AR" sz="1600" u="sng" dirty="0">
                <a:latin typeface="+mn-lt"/>
                <a:cs typeface="+mn-cs"/>
              </a:rPr>
              <a:t>funcionamiento del sistema financiero domestico</a:t>
            </a:r>
            <a:r>
              <a:rPr lang="es-AR" sz="1600" dirty="0">
                <a:latin typeface="+mn-lt"/>
                <a:cs typeface="+mn-cs"/>
              </a:rPr>
              <a:t>, tanto:</a:t>
            </a:r>
          </a:p>
          <a:p>
            <a:pPr marL="915988" lvl="1" indent="-230188" fontAlgn="auto">
              <a:spcBef>
                <a:spcPts val="0"/>
              </a:spcBef>
              <a:spcAft>
                <a:spcPts val="0"/>
              </a:spcAft>
              <a:buClr>
                <a:schemeClr val="accent2"/>
              </a:buClr>
              <a:buFont typeface="+mj-lt"/>
              <a:buAutoNum type="arabicPeriod"/>
              <a:defRPr/>
            </a:pPr>
            <a:r>
              <a:rPr lang="es-AR" sz="1600" dirty="0">
                <a:solidFill>
                  <a:schemeClr val="accent2"/>
                </a:solidFill>
                <a:latin typeface="+mn-lt"/>
                <a:cs typeface="+mn-cs"/>
              </a:rPr>
              <a:t>Del sector bancario tradicional; como</a:t>
            </a:r>
            <a:endParaRPr lang="es-AR" sz="1600" u="sng" dirty="0">
              <a:solidFill>
                <a:schemeClr val="accent2"/>
              </a:solidFill>
              <a:latin typeface="+mn-lt"/>
              <a:cs typeface="+mn-cs"/>
            </a:endParaRPr>
          </a:p>
          <a:p>
            <a:pPr marL="915988" lvl="1" indent="-230188" fontAlgn="auto">
              <a:spcBef>
                <a:spcPts val="0"/>
              </a:spcBef>
              <a:spcAft>
                <a:spcPts val="0"/>
              </a:spcAft>
              <a:buClr>
                <a:schemeClr val="accent2"/>
              </a:buClr>
              <a:buFont typeface="+mj-lt"/>
              <a:buAutoNum type="arabicPeriod"/>
              <a:defRPr/>
            </a:pPr>
            <a:r>
              <a:rPr lang="es-AR" sz="1600" dirty="0">
                <a:solidFill>
                  <a:schemeClr val="accent2"/>
                </a:solidFill>
                <a:latin typeface="+mn-lt"/>
                <a:cs typeface="+mn-cs"/>
              </a:rPr>
              <a:t>Del mercado de capitales</a:t>
            </a:r>
          </a:p>
          <a:p>
            <a:pPr marL="342900" indent="-342900" fontAlgn="auto">
              <a:spcBef>
                <a:spcPts val="0"/>
              </a:spcBef>
              <a:spcAft>
                <a:spcPts val="0"/>
              </a:spcAft>
              <a:buClr>
                <a:schemeClr val="accent3"/>
              </a:buClr>
              <a:buFont typeface="Arial" pitchFamily="34" charset="0"/>
              <a:buChar char="•"/>
              <a:defRPr/>
            </a:pPr>
            <a:r>
              <a:rPr lang="es-AR" sz="1600" dirty="0">
                <a:latin typeface="+mn-lt"/>
                <a:cs typeface="+mn-cs"/>
              </a:rPr>
              <a:t>Y disponga herramientas para </a:t>
            </a:r>
            <a:r>
              <a:rPr lang="es-AR" sz="1600" u="sng" dirty="0">
                <a:latin typeface="+mn-lt"/>
                <a:cs typeface="+mn-cs"/>
              </a:rPr>
              <a:t>administrar los flujos de capitales externos</a:t>
            </a:r>
          </a:p>
        </p:txBody>
      </p:sp>
      <p:sp>
        <p:nvSpPr>
          <p:cNvPr id="8" name="7 Rectángulo"/>
          <p:cNvSpPr/>
          <p:nvPr/>
        </p:nvSpPr>
        <p:spPr>
          <a:xfrm>
            <a:off x="438150" y="4702175"/>
            <a:ext cx="3265488" cy="339725"/>
          </a:xfrm>
          <a:prstGeom prst="rect">
            <a:avLst/>
          </a:prstGeom>
        </p:spPr>
        <p:style>
          <a:lnRef idx="3">
            <a:schemeClr val="lt1"/>
          </a:lnRef>
          <a:fillRef idx="1">
            <a:schemeClr val="accent6"/>
          </a:fillRef>
          <a:effectRef idx="1">
            <a:schemeClr val="accent6"/>
          </a:effectRef>
          <a:fontRef idx="minor">
            <a:schemeClr val="lt1"/>
          </a:fontRef>
        </p:style>
        <p:txBody>
          <a:bodyPr wrap="none">
            <a:spAutoFit/>
          </a:bodyPr>
          <a:lstStyle/>
          <a:p>
            <a:pPr fontAlgn="auto">
              <a:spcBef>
                <a:spcPts val="0"/>
              </a:spcBef>
              <a:spcAft>
                <a:spcPts val="0"/>
              </a:spcAft>
              <a:defRPr/>
            </a:pPr>
            <a:r>
              <a:rPr lang="es-AR" sz="1600" b="1" dirty="0"/>
              <a:t>Medidas Macro-prudenciales</a:t>
            </a:r>
          </a:p>
        </p:txBody>
      </p:sp>
      <p:sp>
        <p:nvSpPr>
          <p:cNvPr id="9" name="8 Flecha doblada"/>
          <p:cNvSpPr/>
          <p:nvPr/>
        </p:nvSpPr>
        <p:spPr>
          <a:xfrm rot="10800000">
            <a:off x="4000500" y="4643438"/>
            <a:ext cx="642938" cy="357187"/>
          </a:xfrm>
          <a:prstGeom prst="bentArrow">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es-AR" sz="1600">
              <a:solidFill>
                <a:schemeClr val="tx1"/>
              </a:solidFill>
            </a:endParaRPr>
          </a:p>
        </p:txBody>
      </p:sp>
      <p:sp>
        <p:nvSpPr>
          <p:cNvPr id="10" name="2 Marcador de contenido"/>
          <p:cNvSpPr txBox="1">
            <a:spLocks/>
          </p:cNvSpPr>
          <p:nvPr/>
        </p:nvSpPr>
        <p:spPr>
          <a:xfrm>
            <a:off x="214313" y="5143500"/>
            <a:ext cx="8786812" cy="1571625"/>
          </a:xfrm>
          <a:prstGeom prst="rect">
            <a:avLst/>
          </a:prstGeom>
        </p:spPr>
        <p:txBody>
          <a:bodyPr>
            <a:normAutofit/>
          </a:bodyPr>
          <a:lstStyle/>
          <a:p>
            <a:pPr marL="342900" indent="-342900" fontAlgn="auto">
              <a:spcBef>
                <a:spcPts val="0"/>
              </a:spcBef>
              <a:spcAft>
                <a:spcPts val="600"/>
              </a:spcAft>
              <a:buClr>
                <a:schemeClr val="accent3"/>
              </a:buClr>
              <a:buFont typeface="Arial" pitchFamily="34" charset="0"/>
              <a:buChar char="•"/>
              <a:defRPr/>
            </a:pPr>
            <a:r>
              <a:rPr lang="es-AR" sz="1600" dirty="0">
                <a:latin typeface="+mn-lt"/>
                <a:cs typeface="+mn-cs"/>
              </a:rPr>
              <a:t>Administración de la cuenta financiera del Balance de Pagos</a:t>
            </a:r>
          </a:p>
          <a:p>
            <a:pPr marL="342900" indent="-342900" fontAlgn="auto">
              <a:spcBef>
                <a:spcPts val="0"/>
              </a:spcBef>
              <a:spcAft>
                <a:spcPts val="600"/>
              </a:spcAft>
              <a:buClr>
                <a:schemeClr val="accent3"/>
              </a:buClr>
              <a:buFont typeface="Arial" pitchFamily="34" charset="0"/>
              <a:buChar char="•"/>
              <a:defRPr/>
            </a:pPr>
            <a:r>
              <a:rPr lang="es-AR" sz="1600" dirty="0">
                <a:latin typeface="+mn-lt"/>
                <a:cs typeface="+mn-cs"/>
              </a:rPr>
              <a:t>Recomendación del FMI: regulación de los flujos de corto plazo para reducir su volatilidad (impuestos o controles cuantitativos)</a:t>
            </a:r>
          </a:p>
          <a:p>
            <a:pPr marL="342900" indent="-342900" fontAlgn="auto">
              <a:spcBef>
                <a:spcPts val="0"/>
              </a:spcBef>
              <a:spcAft>
                <a:spcPts val="600"/>
              </a:spcAft>
              <a:buClr>
                <a:schemeClr val="accent3"/>
              </a:buClr>
              <a:buFont typeface="Arial" pitchFamily="34" charset="0"/>
              <a:buChar char="•"/>
              <a:defRPr/>
            </a:pPr>
            <a:r>
              <a:rPr lang="es-AR" sz="1600" dirty="0">
                <a:latin typeface="+mn-lt"/>
                <a:cs typeface="+mn-cs"/>
              </a:rPr>
              <a:t>Políticas de estímulo al crédito doméstico, regulando la posibilidad de sobre-expansiones con riesgos sistémicos (</a:t>
            </a:r>
            <a:r>
              <a:rPr lang="es-AR" sz="1600" dirty="0" err="1">
                <a:latin typeface="+mn-lt"/>
                <a:cs typeface="+mn-cs"/>
              </a:rPr>
              <a:t>e.g.</a:t>
            </a:r>
            <a:r>
              <a:rPr lang="es-AR" sz="1600" dirty="0">
                <a:latin typeface="+mn-lt"/>
                <a:cs typeface="+mn-cs"/>
              </a:rPr>
              <a:t> implementando buffers de liquidez </a:t>
            </a:r>
            <a:r>
              <a:rPr lang="es-AR" sz="1600" dirty="0" err="1">
                <a:latin typeface="+mn-lt"/>
                <a:cs typeface="+mn-cs"/>
              </a:rPr>
              <a:t>contracíclicos</a:t>
            </a:r>
            <a:r>
              <a:rPr lang="es-AR" sz="1600" dirty="0">
                <a:latin typeface="+mn-lt"/>
                <a:cs typeface="+mn-cs"/>
              </a:rPr>
              <a: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1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A0172FCF-89BD-47BE-8066-9BD09B982B25}" type="slidenum">
              <a:rPr lang="es-AR">
                <a:cs typeface="Arial" charset="0"/>
              </a:rPr>
              <a:pPr fontAlgn="base">
                <a:spcBef>
                  <a:spcPct val="0"/>
                </a:spcBef>
                <a:spcAft>
                  <a:spcPct val="0"/>
                </a:spcAft>
                <a:defRPr/>
              </a:pPr>
              <a:t>46</a:t>
            </a:fld>
            <a:endParaRPr lang="es-AR">
              <a:cs typeface="Arial" charset="0"/>
            </a:endParaRPr>
          </a:p>
        </p:txBody>
      </p:sp>
      <p:sp>
        <p:nvSpPr>
          <p:cNvPr id="3" name="2 CuadroTexto"/>
          <p:cNvSpPr txBox="1"/>
          <p:nvPr/>
        </p:nvSpPr>
        <p:spPr>
          <a:xfrm>
            <a:off x="214282" y="1500174"/>
            <a:ext cx="7500990" cy="369332"/>
          </a:xfrm>
          <a:prstGeom prst="rect">
            <a:avLst/>
          </a:prstGeom>
        </p:spPr>
        <p:style>
          <a:lnRef idx="1">
            <a:schemeClr val="accent1"/>
          </a:lnRef>
          <a:fillRef idx="3">
            <a:schemeClr val="accent1"/>
          </a:fillRef>
          <a:effectRef idx="2">
            <a:schemeClr val="accent1"/>
          </a:effectRef>
          <a:fontRef idx="minor">
            <a:schemeClr val="lt1"/>
          </a:fontRef>
        </p:style>
        <p:txBody>
          <a:bodyPr>
            <a:spAutoFit/>
          </a:bodyPr>
          <a:lstStyle/>
          <a:p>
            <a:pPr marL="342900" indent="-342900" fontAlgn="auto">
              <a:spcBef>
                <a:spcPts val="0"/>
              </a:spcBef>
              <a:spcAft>
                <a:spcPts val="0"/>
              </a:spcAft>
              <a:buFont typeface="+mj-lt"/>
              <a:buAutoNum type="arabicPeriod"/>
              <a:defRPr/>
            </a:pPr>
            <a:r>
              <a:rPr lang="es-AR" dirty="0"/>
              <a:t>Financiamiento para el fortalecimiento de la matriz productiva</a:t>
            </a:r>
          </a:p>
        </p:txBody>
      </p:sp>
      <p:sp>
        <p:nvSpPr>
          <p:cNvPr id="76805" name="1 Título"/>
          <p:cNvSpPr txBox="1">
            <a:spLocks/>
          </p:cNvSpPr>
          <p:nvPr/>
        </p:nvSpPr>
        <p:spPr bwMode="auto">
          <a:xfrm>
            <a:off x="-7938" y="303213"/>
            <a:ext cx="8802688" cy="1125537"/>
          </a:xfrm>
          <a:prstGeom prst="rect">
            <a:avLst/>
          </a:prstGeom>
          <a:noFill/>
          <a:ln w="9525">
            <a:noFill/>
            <a:miter lim="800000"/>
            <a:headEnd/>
            <a:tailEnd/>
          </a:ln>
        </p:spPr>
        <p:txBody>
          <a:bodyPr anchor="ctr"/>
          <a:lstStyle/>
          <a:p>
            <a:r>
              <a:rPr lang="es-AR" sz="2800">
                <a:latin typeface="Trebuchet MS" pitchFamily="34" charset="0"/>
              </a:rPr>
              <a:t>Herramientas específicas para financiar los 2 ejes críticos de la agenda del desarrollo</a:t>
            </a:r>
          </a:p>
        </p:txBody>
      </p:sp>
      <p:sp>
        <p:nvSpPr>
          <p:cNvPr id="76806" name="4 CuadroTexto"/>
          <p:cNvSpPr txBox="1">
            <a:spLocks noChangeArrowheads="1"/>
          </p:cNvSpPr>
          <p:nvPr/>
        </p:nvSpPr>
        <p:spPr bwMode="auto">
          <a:xfrm>
            <a:off x="214313" y="1962150"/>
            <a:ext cx="8358187" cy="2892425"/>
          </a:xfrm>
          <a:prstGeom prst="rect">
            <a:avLst/>
          </a:prstGeom>
          <a:noFill/>
          <a:ln w="9525">
            <a:noFill/>
            <a:miter lim="800000"/>
            <a:headEnd/>
            <a:tailEnd/>
          </a:ln>
        </p:spPr>
        <p:txBody>
          <a:bodyPr>
            <a:spAutoFit/>
          </a:bodyPr>
          <a:lstStyle/>
          <a:p>
            <a:pPr marL="342900" indent="-342900">
              <a:spcBef>
                <a:spcPts val="600"/>
              </a:spcBef>
              <a:buFont typeface="Wingdings" pitchFamily="2" charset="2"/>
              <a:buChar char="Ø"/>
            </a:pPr>
            <a:r>
              <a:rPr lang="es-AR" b="1" u="sng">
                <a:latin typeface="Georgia" pitchFamily="18" charset="0"/>
              </a:rPr>
              <a:t>Regulación del sector bancario </a:t>
            </a:r>
            <a:r>
              <a:rPr lang="es-AR">
                <a:latin typeface="Georgia" pitchFamily="18" charset="0"/>
                <a:sym typeface="Wingdings" pitchFamily="2" charset="2"/>
              </a:rPr>
              <a:t> </a:t>
            </a:r>
            <a:r>
              <a:rPr lang="es-AR">
                <a:latin typeface="Georgia" pitchFamily="18" charset="0"/>
              </a:rPr>
              <a:t> diseño de incentivos para aumentar el financiamiento al incremento de la capacidad productiva del sector privado</a:t>
            </a:r>
          </a:p>
          <a:p>
            <a:pPr marL="342900" indent="-342900">
              <a:spcBef>
                <a:spcPts val="600"/>
              </a:spcBef>
              <a:buFont typeface="Wingdings" pitchFamily="2" charset="2"/>
              <a:buChar char="Ø"/>
            </a:pPr>
            <a:r>
              <a:rPr lang="es-AR">
                <a:latin typeface="Georgia" pitchFamily="18" charset="0"/>
              </a:rPr>
              <a:t>Desarrollo de la </a:t>
            </a:r>
            <a:r>
              <a:rPr lang="es-AR" b="1" u="sng">
                <a:latin typeface="Georgia" pitchFamily="18" charset="0"/>
              </a:rPr>
              <a:t>Banca de Fomento</a:t>
            </a:r>
            <a:r>
              <a:rPr lang="es-AR">
                <a:latin typeface="Georgia" pitchFamily="18" charset="0"/>
              </a:rPr>
              <a:t> </a:t>
            </a:r>
            <a:r>
              <a:rPr lang="es-AR">
                <a:latin typeface="Georgia" pitchFamily="18" charset="0"/>
                <a:sym typeface="Wingdings" pitchFamily="2" charset="2"/>
              </a:rPr>
              <a:t> a nivel UNASUR resulta destacable la iniciativa de creación del Banco del Sur</a:t>
            </a:r>
          </a:p>
          <a:p>
            <a:pPr marL="342900" indent="-342900">
              <a:spcBef>
                <a:spcPts val="600"/>
              </a:spcBef>
              <a:buFont typeface="Wingdings" pitchFamily="2" charset="2"/>
              <a:buChar char="Ø"/>
            </a:pPr>
            <a:r>
              <a:rPr lang="es-AR" b="1" u="sng">
                <a:latin typeface="Georgia" pitchFamily="18" charset="0"/>
                <a:sym typeface="Wingdings" pitchFamily="2" charset="2"/>
              </a:rPr>
              <a:t>Mercado de Capitales </a:t>
            </a:r>
            <a:r>
              <a:rPr lang="es-AR">
                <a:latin typeface="Georgia" pitchFamily="18" charset="0"/>
                <a:sym typeface="Wingdings" pitchFamily="2" charset="2"/>
              </a:rPr>
              <a:t> fideicomisos financieros, desarrollo de mercado de bonos corporativos, mercados para financiamiento de PyMes (descuento de cheques de pago diferido, pooling de préstamos,etc)</a:t>
            </a:r>
          </a:p>
          <a:p>
            <a:pPr marL="342900" indent="-342900">
              <a:spcBef>
                <a:spcPts val="600"/>
              </a:spcBef>
              <a:buFont typeface="Wingdings" pitchFamily="2" charset="2"/>
              <a:buChar char="Ø"/>
            </a:pPr>
            <a:r>
              <a:rPr lang="es-AR" b="1" u="sng">
                <a:latin typeface="Georgia" pitchFamily="18" charset="0"/>
                <a:sym typeface="Wingdings" pitchFamily="2" charset="2"/>
              </a:rPr>
              <a:t>Captación de IED</a:t>
            </a:r>
            <a:r>
              <a:rPr lang="es-AR">
                <a:latin typeface="Georgia" pitchFamily="18" charset="0"/>
                <a:sym typeface="Wingdings" pitchFamily="2" charset="2"/>
              </a:rPr>
              <a:t> y/o financiamiento externo de largo plazo</a:t>
            </a:r>
          </a:p>
          <a:p>
            <a:pPr marL="342900" indent="-342900">
              <a:spcBef>
                <a:spcPts val="600"/>
              </a:spcBef>
              <a:buFont typeface="Wingdings" pitchFamily="2" charset="2"/>
              <a:buChar char="Ø"/>
            </a:pPr>
            <a:r>
              <a:rPr lang="es-AR" b="1" u="sng">
                <a:latin typeface="Georgia" pitchFamily="18" charset="0"/>
                <a:sym typeface="Wingdings" pitchFamily="2" charset="2"/>
              </a:rPr>
              <a:t>Asistencia Multilateral </a:t>
            </a:r>
            <a:r>
              <a:rPr lang="es-AR">
                <a:latin typeface="Georgia" pitchFamily="18" charset="0"/>
                <a:sym typeface="Wingdings" pitchFamily="2" charset="2"/>
              </a:rPr>
              <a:t>de los Organismos Internacionales de Crédito</a:t>
            </a:r>
          </a:p>
        </p:txBody>
      </p:sp>
      <p:sp>
        <p:nvSpPr>
          <p:cNvPr id="6" name="5 CuadroTexto"/>
          <p:cNvSpPr txBox="1"/>
          <p:nvPr/>
        </p:nvSpPr>
        <p:spPr>
          <a:xfrm>
            <a:off x="285720" y="4929198"/>
            <a:ext cx="7500990" cy="369332"/>
          </a:xfrm>
          <a:prstGeom prst="rect">
            <a:avLst/>
          </a:prstGeom>
        </p:spPr>
        <p:style>
          <a:lnRef idx="1">
            <a:schemeClr val="accent2"/>
          </a:lnRef>
          <a:fillRef idx="3">
            <a:schemeClr val="accent2"/>
          </a:fillRef>
          <a:effectRef idx="2">
            <a:schemeClr val="accent2"/>
          </a:effectRef>
          <a:fontRef idx="minor">
            <a:schemeClr val="lt1"/>
          </a:fontRef>
        </p:style>
        <p:txBody>
          <a:bodyPr>
            <a:spAutoFit/>
          </a:bodyPr>
          <a:lstStyle/>
          <a:p>
            <a:pPr marL="342900" indent="-342900" fontAlgn="auto">
              <a:spcBef>
                <a:spcPts val="0"/>
              </a:spcBef>
              <a:spcAft>
                <a:spcPts val="0"/>
              </a:spcAft>
              <a:buFont typeface="+mj-lt"/>
              <a:buAutoNum type="arabicPeriod" startAt="2"/>
              <a:defRPr/>
            </a:pPr>
            <a:r>
              <a:rPr lang="es-AR" dirty="0"/>
              <a:t>Financiamiento para el desarrollo de infraestructura</a:t>
            </a:r>
          </a:p>
        </p:txBody>
      </p:sp>
      <p:sp>
        <p:nvSpPr>
          <p:cNvPr id="76810" name="6 CuadroTexto"/>
          <p:cNvSpPr txBox="1">
            <a:spLocks noChangeArrowheads="1"/>
          </p:cNvSpPr>
          <p:nvPr/>
        </p:nvSpPr>
        <p:spPr bwMode="auto">
          <a:xfrm>
            <a:off x="285750" y="5432425"/>
            <a:ext cx="8358188" cy="1354138"/>
          </a:xfrm>
          <a:prstGeom prst="rect">
            <a:avLst/>
          </a:prstGeom>
          <a:noFill/>
          <a:ln w="9525">
            <a:noFill/>
            <a:miter lim="800000"/>
            <a:headEnd/>
            <a:tailEnd/>
          </a:ln>
        </p:spPr>
        <p:txBody>
          <a:bodyPr>
            <a:spAutoFit/>
          </a:bodyPr>
          <a:lstStyle/>
          <a:p>
            <a:pPr marL="342900" indent="-342900">
              <a:spcBef>
                <a:spcPts val="600"/>
              </a:spcBef>
              <a:buFont typeface="Wingdings" pitchFamily="2" charset="2"/>
              <a:buChar char="Ø"/>
            </a:pPr>
            <a:r>
              <a:rPr lang="es-AR" b="1" u="sng">
                <a:latin typeface="Georgia" pitchFamily="18" charset="0"/>
              </a:rPr>
              <a:t>Organismos Multilaterales de Crédito</a:t>
            </a:r>
            <a:endParaRPr lang="es-AR">
              <a:latin typeface="Georgia" pitchFamily="18" charset="0"/>
            </a:endParaRPr>
          </a:p>
          <a:p>
            <a:pPr marL="342900" indent="-342900">
              <a:spcBef>
                <a:spcPts val="600"/>
              </a:spcBef>
              <a:buFont typeface="Wingdings" pitchFamily="2" charset="2"/>
              <a:buChar char="Ø"/>
            </a:pPr>
            <a:r>
              <a:rPr lang="es-AR" b="1" u="sng">
                <a:latin typeface="Georgia" pitchFamily="18" charset="0"/>
              </a:rPr>
              <a:t>Mercado de capitales local</a:t>
            </a:r>
            <a:r>
              <a:rPr lang="es-AR">
                <a:latin typeface="Georgia" pitchFamily="18" charset="0"/>
                <a:sym typeface="Wingdings" pitchFamily="2" charset="2"/>
              </a:rPr>
              <a:t> fideicomisos financieros con garantías nacionales, desarrollo de mercado de bonos subnacionales</a:t>
            </a:r>
          </a:p>
          <a:p>
            <a:pPr marL="342900" indent="-342900">
              <a:spcBef>
                <a:spcPts val="600"/>
              </a:spcBef>
              <a:buFont typeface="Wingdings" pitchFamily="2" charset="2"/>
              <a:buChar char="Ø"/>
            </a:pPr>
            <a:r>
              <a:rPr lang="es-AR" b="1" u="sng">
                <a:latin typeface="Georgia" pitchFamily="18" charset="0"/>
                <a:sym typeface="Wingdings" pitchFamily="2" charset="2"/>
              </a:rPr>
              <a:t>Asociaciones Público Privadas</a:t>
            </a:r>
            <a:endParaRPr lang="es-AR">
              <a:latin typeface="Georgia" pitchFamily="18" charset="0"/>
              <a:sym typeface="Wingdings" pitchFamily="2" charset="2"/>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1 Título"/>
          <p:cNvSpPr>
            <a:spLocks noGrp="1"/>
          </p:cNvSpPr>
          <p:nvPr>
            <p:ph type="title"/>
          </p:nvPr>
        </p:nvSpPr>
        <p:spPr>
          <a:xfrm>
            <a:off x="0" y="500063"/>
            <a:ext cx="9144000" cy="1143000"/>
          </a:xfrm>
        </p:spPr>
        <p:txBody>
          <a:bodyPr/>
          <a:lstStyle/>
          <a:p>
            <a:pPr eaLnBrk="1" hangingPunct="1"/>
            <a:r>
              <a:rPr lang="es-AR" sz="2400" smtClean="0"/>
              <a:t>Estrategias inteligentes de integración entre el mercado de capitales y el sistema bancario – Movilización del ahorro interno</a:t>
            </a:r>
          </a:p>
        </p:txBody>
      </p:sp>
      <p:sp>
        <p:nvSpPr>
          <p:cNvPr id="3" name="2 Marcador de contenido"/>
          <p:cNvSpPr>
            <a:spLocks noGrp="1"/>
          </p:cNvSpPr>
          <p:nvPr>
            <p:ph idx="1"/>
          </p:nvPr>
        </p:nvSpPr>
        <p:spPr>
          <a:xfrm>
            <a:off x="285750" y="1643063"/>
            <a:ext cx="8258175" cy="571500"/>
          </a:xfrm>
        </p:spPr>
        <p:style>
          <a:lnRef idx="3">
            <a:schemeClr val="lt1"/>
          </a:lnRef>
          <a:fillRef idx="1">
            <a:schemeClr val="accent1"/>
          </a:fillRef>
          <a:effectRef idx="1">
            <a:schemeClr val="accent1"/>
          </a:effectRef>
          <a:fontRef idx="minor">
            <a:schemeClr val="lt1"/>
          </a:fontRef>
        </p:style>
        <p:txBody>
          <a:bodyPr anchor="ctr">
            <a:normAutofit fontScale="55000" lnSpcReduction="20000"/>
          </a:bodyPr>
          <a:lstStyle/>
          <a:p>
            <a:pPr marL="0" indent="0" algn="ctr" eaLnBrk="1" fontAlgn="auto" hangingPunct="1">
              <a:spcAft>
                <a:spcPts val="0"/>
              </a:spcAft>
              <a:buClr>
                <a:schemeClr val="accent3"/>
              </a:buClr>
              <a:buFont typeface="Georgia"/>
              <a:buNone/>
              <a:defRPr/>
            </a:pPr>
            <a:r>
              <a:rPr lang="es-AR" dirty="0" smtClean="0"/>
              <a:t>Para alcanzar los objetivos antes planteados es necesario migrar hacia un esquema que integre eficientemente al sistema financiero tradicional con el Mercado de Capitales</a:t>
            </a:r>
            <a:endParaRPr lang="es-AR" dirty="0"/>
          </a:p>
        </p:txBody>
      </p:sp>
      <p:sp>
        <p:nvSpPr>
          <p:cNvPr id="4" name="3 CuadroTexto"/>
          <p:cNvSpPr txBox="1"/>
          <p:nvPr/>
        </p:nvSpPr>
        <p:spPr>
          <a:xfrm>
            <a:off x="142875" y="2643188"/>
            <a:ext cx="1643063" cy="646112"/>
          </a:xfrm>
          <a:prstGeom prst="rect">
            <a:avLst/>
          </a:prstGeom>
        </p:spPr>
        <p:style>
          <a:lnRef idx="3">
            <a:schemeClr val="lt1"/>
          </a:lnRef>
          <a:fillRef idx="1">
            <a:schemeClr val="accent1"/>
          </a:fillRef>
          <a:effectRef idx="1">
            <a:schemeClr val="accent1"/>
          </a:effectRef>
          <a:fontRef idx="minor">
            <a:schemeClr val="lt1"/>
          </a:fontRef>
        </p:style>
        <p:txBody>
          <a:bodyPr>
            <a:spAutoFit/>
          </a:bodyPr>
          <a:lstStyle/>
          <a:p>
            <a:pPr algn="ctr" fontAlgn="auto">
              <a:spcBef>
                <a:spcPts val="0"/>
              </a:spcBef>
              <a:spcAft>
                <a:spcPts val="0"/>
              </a:spcAft>
              <a:defRPr/>
            </a:pPr>
            <a:r>
              <a:rPr lang="es-AR" dirty="0"/>
              <a:t>Sector Privado</a:t>
            </a:r>
          </a:p>
          <a:p>
            <a:pPr algn="ctr" fontAlgn="auto">
              <a:spcBef>
                <a:spcPts val="0"/>
              </a:spcBef>
              <a:spcAft>
                <a:spcPts val="0"/>
              </a:spcAft>
              <a:defRPr/>
            </a:pPr>
            <a:r>
              <a:rPr lang="es-AR" dirty="0"/>
              <a:t>(</a:t>
            </a:r>
            <a:r>
              <a:rPr lang="es-AR" dirty="0" err="1"/>
              <a:t>PyMes</a:t>
            </a:r>
            <a:r>
              <a:rPr lang="es-AR" dirty="0"/>
              <a:t>)</a:t>
            </a:r>
          </a:p>
        </p:txBody>
      </p:sp>
      <p:sp>
        <p:nvSpPr>
          <p:cNvPr id="5" name="4 CuadroTexto"/>
          <p:cNvSpPr txBox="1"/>
          <p:nvPr/>
        </p:nvSpPr>
        <p:spPr>
          <a:xfrm>
            <a:off x="71438" y="5497513"/>
            <a:ext cx="1979612" cy="673100"/>
          </a:xfrm>
          <a:prstGeom prst="rect">
            <a:avLst/>
          </a:prstGeom>
        </p:spPr>
        <p:style>
          <a:lnRef idx="3">
            <a:schemeClr val="lt1"/>
          </a:lnRef>
          <a:fillRef idx="1">
            <a:schemeClr val="accent1"/>
          </a:fillRef>
          <a:effectRef idx="1">
            <a:schemeClr val="accent1"/>
          </a:effectRef>
          <a:fontRef idx="minor">
            <a:schemeClr val="lt1"/>
          </a:fontRef>
        </p:style>
        <p:txBody>
          <a:bodyPr>
            <a:spAutoFit/>
          </a:bodyPr>
          <a:lstStyle/>
          <a:p>
            <a:pPr algn="ctr" fontAlgn="auto">
              <a:spcBef>
                <a:spcPts val="0"/>
              </a:spcBef>
              <a:spcAft>
                <a:spcPts val="0"/>
              </a:spcAft>
              <a:defRPr/>
            </a:pPr>
            <a:r>
              <a:rPr lang="es-AR" dirty="0"/>
              <a:t>Sector Público</a:t>
            </a:r>
          </a:p>
          <a:p>
            <a:pPr algn="ctr" fontAlgn="auto">
              <a:spcBef>
                <a:spcPts val="0"/>
              </a:spcBef>
              <a:spcAft>
                <a:spcPts val="0"/>
              </a:spcAft>
              <a:defRPr/>
            </a:pPr>
            <a:r>
              <a:rPr lang="es-AR" dirty="0"/>
              <a:t>(Infraestructura)</a:t>
            </a:r>
          </a:p>
        </p:txBody>
      </p:sp>
      <p:sp>
        <p:nvSpPr>
          <p:cNvPr id="6" name="5 CuadroTexto"/>
          <p:cNvSpPr txBox="1"/>
          <p:nvPr/>
        </p:nvSpPr>
        <p:spPr>
          <a:xfrm>
            <a:off x="71438" y="4143375"/>
            <a:ext cx="1571625" cy="369888"/>
          </a:xfrm>
          <a:prstGeom prst="rect">
            <a:avLst/>
          </a:prstGeom>
        </p:spPr>
        <p:style>
          <a:lnRef idx="3">
            <a:schemeClr val="lt1"/>
          </a:lnRef>
          <a:fillRef idx="1">
            <a:schemeClr val="accent1"/>
          </a:fillRef>
          <a:effectRef idx="1">
            <a:schemeClr val="accent1"/>
          </a:effectRef>
          <a:fontRef idx="minor">
            <a:schemeClr val="lt1"/>
          </a:fontRef>
        </p:style>
        <p:txBody>
          <a:bodyPr>
            <a:spAutoFit/>
          </a:bodyPr>
          <a:lstStyle/>
          <a:p>
            <a:pPr algn="ctr" fontAlgn="auto">
              <a:spcBef>
                <a:spcPts val="0"/>
              </a:spcBef>
              <a:spcAft>
                <a:spcPts val="0"/>
              </a:spcAft>
              <a:defRPr/>
            </a:pPr>
            <a:r>
              <a:rPr lang="es-AR" dirty="0"/>
              <a:t>Esquemas PPP</a:t>
            </a:r>
          </a:p>
        </p:txBody>
      </p:sp>
      <p:cxnSp>
        <p:nvCxnSpPr>
          <p:cNvPr id="12" name="11 Conector recto de flecha"/>
          <p:cNvCxnSpPr/>
          <p:nvPr/>
        </p:nvCxnSpPr>
        <p:spPr>
          <a:xfrm rot="5400000">
            <a:off x="498476" y="3714750"/>
            <a:ext cx="715962" cy="1587"/>
          </a:xfrm>
          <a:prstGeom prst="straightConnector1">
            <a:avLst/>
          </a:prstGeom>
          <a:ln w="28575">
            <a:prstDash val="dash"/>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p:nvPr/>
        </p:nvCxnSpPr>
        <p:spPr>
          <a:xfrm rot="16200000" flipV="1">
            <a:off x="500856" y="4999832"/>
            <a:ext cx="714375" cy="1588"/>
          </a:xfrm>
          <a:prstGeom prst="straightConnector1">
            <a:avLst/>
          </a:prstGeom>
          <a:ln w="28575">
            <a:prstDash val="dash"/>
            <a:tailEnd type="arrow"/>
          </a:ln>
        </p:spPr>
        <p:style>
          <a:lnRef idx="1">
            <a:schemeClr val="accent1"/>
          </a:lnRef>
          <a:fillRef idx="0">
            <a:schemeClr val="accent1"/>
          </a:fillRef>
          <a:effectRef idx="0">
            <a:schemeClr val="accent1"/>
          </a:effectRef>
          <a:fontRef idx="minor">
            <a:schemeClr val="tx1"/>
          </a:fontRef>
        </p:style>
      </p:cxnSp>
      <p:sp>
        <p:nvSpPr>
          <p:cNvPr id="14" name="13 CuadroTexto"/>
          <p:cNvSpPr txBox="1"/>
          <p:nvPr/>
        </p:nvSpPr>
        <p:spPr>
          <a:xfrm>
            <a:off x="2857500" y="3854450"/>
            <a:ext cx="1571625" cy="646113"/>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algn="ctr" fontAlgn="auto">
              <a:spcBef>
                <a:spcPts val="0"/>
              </a:spcBef>
              <a:spcAft>
                <a:spcPts val="0"/>
              </a:spcAft>
              <a:defRPr/>
            </a:pPr>
            <a:r>
              <a:rPr lang="es-AR" dirty="0"/>
              <a:t>SISTEMA BANCARIO</a:t>
            </a:r>
          </a:p>
        </p:txBody>
      </p:sp>
      <p:sp>
        <p:nvSpPr>
          <p:cNvPr id="15" name="14 CuadroTexto"/>
          <p:cNvSpPr txBox="1"/>
          <p:nvPr/>
        </p:nvSpPr>
        <p:spPr>
          <a:xfrm>
            <a:off x="5643563" y="3786188"/>
            <a:ext cx="1500187" cy="646112"/>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algn="ctr" fontAlgn="auto">
              <a:spcBef>
                <a:spcPts val="0"/>
              </a:spcBef>
              <a:spcAft>
                <a:spcPts val="0"/>
              </a:spcAft>
              <a:defRPr/>
            </a:pPr>
            <a:r>
              <a:rPr lang="es-AR" dirty="0"/>
              <a:t>Mercado de capitales</a:t>
            </a:r>
          </a:p>
        </p:txBody>
      </p:sp>
      <p:sp>
        <p:nvSpPr>
          <p:cNvPr id="17" name="16 CuadroTexto"/>
          <p:cNvSpPr txBox="1"/>
          <p:nvPr/>
        </p:nvSpPr>
        <p:spPr>
          <a:xfrm>
            <a:off x="4500563" y="4549775"/>
            <a:ext cx="1214437" cy="277813"/>
          </a:xfrm>
          <a:prstGeom prst="rect">
            <a:avLst/>
          </a:prstGeom>
        </p:spPr>
        <p:style>
          <a:lnRef idx="2">
            <a:schemeClr val="accent4"/>
          </a:lnRef>
          <a:fillRef idx="1">
            <a:schemeClr val="lt1"/>
          </a:fillRef>
          <a:effectRef idx="0">
            <a:schemeClr val="accent4"/>
          </a:effectRef>
          <a:fontRef idx="minor">
            <a:schemeClr val="dk1"/>
          </a:fontRef>
        </p:style>
        <p:txBody>
          <a:bodyPr>
            <a:spAutoFit/>
          </a:bodyPr>
          <a:lstStyle/>
          <a:p>
            <a:pPr algn="ctr" fontAlgn="auto">
              <a:spcBef>
                <a:spcPts val="0"/>
              </a:spcBef>
              <a:spcAft>
                <a:spcPts val="0"/>
              </a:spcAft>
              <a:defRPr/>
            </a:pPr>
            <a:r>
              <a:rPr lang="es-AR" sz="1200" dirty="0" err="1"/>
              <a:t>Securitización</a:t>
            </a:r>
            <a:endParaRPr lang="es-AR" sz="1200" dirty="0"/>
          </a:p>
        </p:txBody>
      </p:sp>
      <p:cxnSp>
        <p:nvCxnSpPr>
          <p:cNvPr id="19" name="18 Conector recto de flecha"/>
          <p:cNvCxnSpPr/>
          <p:nvPr/>
        </p:nvCxnSpPr>
        <p:spPr>
          <a:xfrm>
            <a:off x="4500563" y="4286250"/>
            <a:ext cx="1071562" cy="1588"/>
          </a:xfrm>
          <a:prstGeom prst="straightConnector1">
            <a:avLst/>
          </a:prstGeom>
          <a:ln w="28575">
            <a:solidFill>
              <a:schemeClr val="accent4"/>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0" name="19 CuadroTexto"/>
          <p:cNvSpPr txBox="1"/>
          <p:nvPr/>
        </p:nvSpPr>
        <p:spPr>
          <a:xfrm>
            <a:off x="4500563" y="3406775"/>
            <a:ext cx="1214437" cy="277813"/>
          </a:xfrm>
          <a:prstGeom prst="rect">
            <a:avLst/>
          </a:prstGeom>
        </p:spPr>
        <p:style>
          <a:lnRef idx="2">
            <a:schemeClr val="accent5"/>
          </a:lnRef>
          <a:fillRef idx="1">
            <a:schemeClr val="lt1"/>
          </a:fillRef>
          <a:effectRef idx="0">
            <a:schemeClr val="accent5"/>
          </a:effectRef>
          <a:fontRef idx="minor">
            <a:schemeClr val="dk1"/>
          </a:fontRef>
        </p:style>
        <p:txBody>
          <a:bodyPr>
            <a:spAutoFit/>
          </a:bodyPr>
          <a:lstStyle/>
          <a:p>
            <a:pPr algn="ctr" fontAlgn="auto">
              <a:spcBef>
                <a:spcPts val="0"/>
              </a:spcBef>
              <a:spcAft>
                <a:spcPts val="0"/>
              </a:spcAft>
              <a:defRPr/>
            </a:pPr>
            <a:r>
              <a:rPr lang="es-AR" sz="1200" dirty="0"/>
              <a:t>Fondeo</a:t>
            </a:r>
          </a:p>
        </p:txBody>
      </p:sp>
      <p:cxnSp>
        <p:nvCxnSpPr>
          <p:cNvPr id="21" name="20 Conector recto de flecha"/>
          <p:cNvCxnSpPr/>
          <p:nvPr/>
        </p:nvCxnSpPr>
        <p:spPr>
          <a:xfrm rot="10800000" flipV="1">
            <a:off x="4500563" y="3927475"/>
            <a:ext cx="1071562" cy="1588"/>
          </a:xfrm>
          <a:prstGeom prst="straightConnector1">
            <a:avLst/>
          </a:prstGeom>
          <a:ln w="28575">
            <a:solidFill>
              <a:schemeClr val="accent5"/>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24" name="23 Flecha derecha"/>
          <p:cNvSpPr/>
          <p:nvPr/>
        </p:nvSpPr>
        <p:spPr>
          <a:xfrm rot="8377919">
            <a:off x="6767513" y="3198813"/>
            <a:ext cx="936625" cy="2857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25" name="24 Flecha derecha"/>
          <p:cNvSpPr/>
          <p:nvPr/>
        </p:nvSpPr>
        <p:spPr>
          <a:xfrm rot="13413657">
            <a:off x="6827838" y="4860925"/>
            <a:ext cx="935037" cy="2857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26" name="25 CuadroTexto"/>
          <p:cNvSpPr txBox="1"/>
          <p:nvPr/>
        </p:nvSpPr>
        <p:spPr>
          <a:xfrm>
            <a:off x="7286625" y="2487613"/>
            <a:ext cx="1285875" cy="369887"/>
          </a:xfrm>
          <a:prstGeom prst="rect">
            <a:avLst/>
          </a:prstGeom>
        </p:spPr>
        <p:style>
          <a:lnRef idx="3">
            <a:schemeClr val="lt1"/>
          </a:lnRef>
          <a:fillRef idx="1">
            <a:schemeClr val="accent1"/>
          </a:fillRef>
          <a:effectRef idx="1">
            <a:schemeClr val="accent1"/>
          </a:effectRef>
          <a:fontRef idx="minor">
            <a:schemeClr val="lt1"/>
          </a:fontRef>
        </p:style>
        <p:txBody>
          <a:bodyPr>
            <a:spAutoFit/>
          </a:bodyPr>
          <a:lstStyle/>
          <a:p>
            <a:pPr algn="ctr" fontAlgn="auto">
              <a:spcBef>
                <a:spcPts val="0"/>
              </a:spcBef>
              <a:spcAft>
                <a:spcPts val="0"/>
              </a:spcAft>
              <a:defRPr/>
            </a:pPr>
            <a:r>
              <a:rPr lang="es-AR" dirty="0"/>
              <a:t>Familias</a:t>
            </a:r>
          </a:p>
        </p:txBody>
      </p:sp>
      <p:sp>
        <p:nvSpPr>
          <p:cNvPr id="27" name="26 CuadroTexto"/>
          <p:cNvSpPr txBox="1"/>
          <p:nvPr/>
        </p:nvSpPr>
        <p:spPr>
          <a:xfrm>
            <a:off x="6948488" y="5445125"/>
            <a:ext cx="1800225" cy="673100"/>
          </a:xfrm>
          <a:prstGeom prst="rect">
            <a:avLst/>
          </a:prstGeom>
        </p:spPr>
        <p:style>
          <a:lnRef idx="3">
            <a:schemeClr val="lt1"/>
          </a:lnRef>
          <a:fillRef idx="1">
            <a:schemeClr val="accent1"/>
          </a:fillRef>
          <a:effectRef idx="1">
            <a:schemeClr val="accent1"/>
          </a:effectRef>
          <a:fontRef idx="minor">
            <a:schemeClr val="lt1"/>
          </a:fontRef>
        </p:style>
        <p:txBody>
          <a:bodyPr>
            <a:spAutoFit/>
          </a:bodyPr>
          <a:lstStyle/>
          <a:p>
            <a:pPr algn="ctr" fontAlgn="auto">
              <a:spcBef>
                <a:spcPts val="0"/>
              </a:spcBef>
              <a:spcAft>
                <a:spcPts val="0"/>
              </a:spcAft>
              <a:defRPr/>
            </a:pPr>
            <a:r>
              <a:rPr lang="es-AR" dirty="0"/>
              <a:t>Inversores Institucionales</a:t>
            </a:r>
          </a:p>
        </p:txBody>
      </p:sp>
      <p:sp>
        <p:nvSpPr>
          <p:cNvPr id="28" name="27 Flecha derecha"/>
          <p:cNvSpPr/>
          <p:nvPr/>
        </p:nvSpPr>
        <p:spPr>
          <a:xfrm rot="10800000">
            <a:off x="7239000" y="4000500"/>
            <a:ext cx="476250" cy="2857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29" name="28 CuadroTexto"/>
          <p:cNvSpPr txBox="1"/>
          <p:nvPr/>
        </p:nvSpPr>
        <p:spPr>
          <a:xfrm>
            <a:off x="7786688" y="3786188"/>
            <a:ext cx="1143000" cy="646112"/>
          </a:xfrm>
          <a:prstGeom prst="rect">
            <a:avLst/>
          </a:prstGeom>
        </p:spPr>
        <p:style>
          <a:lnRef idx="3">
            <a:schemeClr val="lt1"/>
          </a:lnRef>
          <a:fillRef idx="1">
            <a:schemeClr val="accent1"/>
          </a:fillRef>
          <a:effectRef idx="1">
            <a:schemeClr val="accent1"/>
          </a:effectRef>
          <a:fontRef idx="minor">
            <a:schemeClr val="lt1"/>
          </a:fontRef>
        </p:style>
        <p:txBody>
          <a:bodyPr>
            <a:spAutoFit/>
          </a:bodyPr>
          <a:lstStyle/>
          <a:p>
            <a:pPr algn="ctr" fontAlgn="auto">
              <a:spcBef>
                <a:spcPts val="0"/>
              </a:spcBef>
              <a:spcAft>
                <a:spcPts val="0"/>
              </a:spcAft>
              <a:defRPr/>
            </a:pPr>
            <a:r>
              <a:rPr lang="es-AR" dirty="0"/>
              <a:t>Fondos globales</a:t>
            </a:r>
          </a:p>
        </p:txBody>
      </p:sp>
      <p:cxnSp>
        <p:nvCxnSpPr>
          <p:cNvPr id="31" name="30 Conector recto de flecha"/>
          <p:cNvCxnSpPr/>
          <p:nvPr/>
        </p:nvCxnSpPr>
        <p:spPr>
          <a:xfrm rot="16200000" flipH="1">
            <a:off x="1928813" y="3071813"/>
            <a:ext cx="857250" cy="857250"/>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p:nvPr/>
        </p:nvCxnSpPr>
        <p:spPr>
          <a:xfrm>
            <a:off x="1714500" y="4286250"/>
            <a:ext cx="1000125" cy="1588"/>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36" name="35 Conector recto de flecha"/>
          <p:cNvCxnSpPr/>
          <p:nvPr/>
        </p:nvCxnSpPr>
        <p:spPr>
          <a:xfrm flipV="1">
            <a:off x="1714500" y="4643438"/>
            <a:ext cx="1000125" cy="785812"/>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39" name="38 CuadroTexto"/>
          <p:cNvSpPr txBox="1"/>
          <p:nvPr/>
        </p:nvSpPr>
        <p:spPr>
          <a:xfrm>
            <a:off x="3000375" y="4610100"/>
            <a:ext cx="1214438" cy="461963"/>
          </a:xfrm>
          <a:prstGeom prst="rect">
            <a:avLst/>
          </a:prstGeom>
        </p:spPr>
        <p:style>
          <a:lnRef idx="2">
            <a:schemeClr val="accent3"/>
          </a:lnRef>
          <a:fillRef idx="1">
            <a:schemeClr val="lt1"/>
          </a:fillRef>
          <a:effectRef idx="0">
            <a:schemeClr val="accent3"/>
          </a:effectRef>
          <a:fontRef idx="minor">
            <a:schemeClr val="dk1"/>
          </a:fontRef>
        </p:style>
        <p:txBody>
          <a:bodyPr>
            <a:spAutoFit/>
          </a:bodyPr>
          <a:lstStyle/>
          <a:p>
            <a:pPr algn="ctr" fontAlgn="auto">
              <a:spcBef>
                <a:spcPts val="0"/>
              </a:spcBef>
              <a:spcAft>
                <a:spcPts val="0"/>
              </a:spcAft>
              <a:defRPr/>
            </a:pPr>
            <a:r>
              <a:rPr lang="es-AR" sz="1200" dirty="0" err="1"/>
              <a:t>Originación</a:t>
            </a:r>
            <a:r>
              <a:rPr lang="es-AR" sz="1200" dirty="0"/>
              <a:t> crediticia</a:t>
            </a:r>
          </a:p>
        </p:txBody>
      </p:sp>
      <p:sp>
        <p:nvSpPr>
          <p:cNvPr id="40" name="39 CuadroTexto"/>
          <p:cNvSpPr txBox="1"/>
          <p:nvPr/>
        </p:nvSpPr>
        <p:spPr>
          <a:xfrm>
            <a:off x="1357313" y="3571875"/>
            <a:ext cx="1071562" cy="430213"/>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es-AR" sz="1100" dirty="0"/>
              <a:t>Demanda de Financiamiento</a:t>
            </a:r>
          </a:p>
        </p:txBody>
      </p:sp>
      <p:sp>
        <p:nvSpPr>
          <p:cNvPr id="88089" name="40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FD2DE000-2CCA-44FD-B6A5-B7F7E1DF90B1}" type="slidenum">
              <a:rPr lang="es-AR">
                <a:cs typeface="Arial" charset="0"/>
              </a:rPr>
              <a:pPr fontAlgn="base">
                <a:spcBef>
                  <a:spcPct val="0"/>
                </a:spcBef>
                <a:spcAft>
                  <a:spcPct val="0"/>
                </a:spcAft>
                <a:defRPr/>
              </a:pPr>
              <a:t>47</a:t>
            </a:fld>
            <a:endParaRPr lang="es-AR">
              <a:cs typeface="Arial"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1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642656CA-3160-4B67-B9DA-4CE626F6BB35}" type="slidenum">
              <a:rPr lang="es-AR">
                <a:cs typeface="Arial" charset="0"/>
              </a:rPr>
              <a:pPr fontAlgn="base">
                <a:spcBef>
                  <a:spcPct val="0"/>
                </a:spcBef>
                <a:spcAft>
                  <a:spcPct val="0"/>
                </a:spcAft>
                <a:defRPr/>
              </a:pPr>
              <a:t>48</a:t>
            </a:fld>
            <a:endParaRPr lang="es-AR">
              <a:cs typeface="Arial" charset="0"/>
            </a:endParaRPr>
          </a:p>
        </p:txBody>
      </p:sp>
      <p:sp>
        <p:nvSpPr>
          <p:cNvPr id="78850" name="1 Título"/>
          <p:cNvSpPr txBox="1">
            <a:spLocks/>
          </p:cNvSpPr>
          <p:nvPr/>
        </p:nvSpPr>
        <p:spPr bwMode="auto">
          <a:xfrm>
            <a:off x="0" y="571500"/>
            <a:ext cx="8501063" cy="1128713"/>
          </a:xfrm>
          <a:prstGeom prst="rect">
            <a:avLst/>
          </a:prstGeom>
          <a:noFill/>
          <a:ln w="9525">
            <a:noFill/>
            <a:miter lim="800000"/>
            <a:headEnd/>
            <a:tailEnd/>
          </a:ln>
        </p:spPr>
        <p:txBody>
          <a:bodyPr anchor="ctr"/>
          <a:lstStyle/>
          <a:p>
            <a:r>
              <a:rPr lang="es-AR" sz="2800">
                <a:latin typeface="Trebuchet MS" pitchFamily="34" charset="0"/>
              </a:rPr>
              <a:t>Captación de IED y/o financiamiento externo de largo plazo – Política Pública y Esquemas mixtos</a:t>
            </a:r>
          </a:p>
        </p:txBody>
      </p:sp>
      <p:sp>
        <p:nvSpPr>
          <p:cNvPr id="78851" name="Rectangle 3"/>
          <p:cNvSpPr txBox="1">
            <a:spLocks noChangeArrowheads="1"/>
          </p:cNvSpPr>
          <p:nvPr/>
        </p:nvSpPr>
        <p:spPr bwMode="auto">
          <a:xfrm>
            <a:off x="395288" y="1844675"/>
            <a:ext cx="8429625" cy="4786313"/>
          </a:xfrm>
          <a:prstGeom prst="rect">
            <a:avLst/>
          </a:prstGeom>
          <a:noFill/>
          <a:ln w="9525">
            <a:noFill/>
            <a:miter lim="800000"/>
            <a:headEnd/>
            <a:tailEnd/>
          </a:ln>
        </p:spPr>
        <p:txBody>
          <a:bodyPr/>
          <a:lstStyle/>
          <a:p>
            <a:pPr marL="285750" indent="-285750">
              <a:lnSpc>
                <a:spcPct val="80000"/>
              </a:lnSpc>
              <a:spcBef>
                <a:spcPts val="1200"/>
              </a:spcBef>
              <a:spcAft>
                <a:spcPts val="1200"/>
              </a:spcAft>
              <a:buClr>
                <a:srgbClr val="A04DA3"/>
              </a:buClr>
              <a:buFont typeface="Georgia" pitchFamily="18" charset="0"/>
              <a:buChar char="•"/>
            </a:pPr>
            <a:r>
              <a:rPr lang="es-AR" sz="2000">
                <a:latin typeface="Georgia" pitchFamily="18" charset="0"/>
              </a:rPr>
              <a:t>La región enfrenta un enorme desafío en lo que respecta al desarrollo de su entramado productivo. Para afrontar las transformaciones necesarias, se vuelve </a:t>
            </a:r>
            <a:r>
              <a:rPr lang="es-AR" sz="2000" b="1" i="1">
                <a:latin typeface="Georgia" pitchFamily="18" charset="0"/>
              </a:rPr>
              <a:t>primordial contar no solo con la totalidad del ahorro interno, sino también con ahorro externo</a:t>
            </a:r>
            <a:r>
              <a:rPr lang="es-AR" sz="2000" u="sng">
                <a:latin typeface="Georgia" pitchFamily="18" charset="0"/>
              </a:rPr>
              <a:t> </a:t>
            </a:r>
            <a:r>
              <a:rPr lang="es-AR" sz="2000">
                <a:latin typeface="Georgia" pitchFamily="18" charset="0"/>
              </a:rPr>
              <a:t>en la forma de IED y financiamiento de largo plazo dirigido a sectores específicos.</a:t>
            </a:r>
          </a:p>
          <a:p>
            <a:pPr marL="285750" indent="-285750">
              <a:lnSpc>
                <a:spcPct val="80000"/>
              </a:lnSpc>
              <a:spcBef>
                <a:spcPts val="1200"/>
              </a:spcBef>
              <a:spcAft>
                <a:spcPts val="1200"/>
              </a:spcAft>
              <a:buClr>
                <a:srgbClr val="A04DA3"/>
              </a:buClr>
              <a:buFont typeface="Georgia" pitchFamily="18" charset="0"/>
              <a:buChar char="•"/>
            </a:pPr>
            <a:r>
              <a:rPr lang="es-AR" sz="2000">
                <a:latin typeface="Georgia" pitchFamily="18" charset="0"/>
              </a:rPr>
              <a:t>Esto no implica descuidar las políticas macroprudenciales en lo concerniente a los flujos de capitales especulativos, dado que implica </a:t>
            </a:r>
            <a:r>
              <a:rPr lang="es-AR" sz="2000" b="1" i="1">
                <a:latin typeface="Georgia" pitchFamily="18" charset="0"/>
              </a:rPr>
              <a:t>desarrollar regulación y estructuras financieras que incentiven la llegada de flujos de financiamiento de largo plazo que presentan baja volatilidad</a:t>
            </a:r>
            <a:r>
              <a:rPr lang="es-AR" sz="2000" u="sng">
                <a:latin typeface="Georgia" pitchFamily="18" charset="0"/>
              </a:rPr>
              <a:t> </a:t>
            </a:r>
            <a:r>
              <a:rPr lang="es-AR" sz="2000">
                <a:latin typeface="Georgia" pitchFamily="18" charset="0"/>
              </a:rPr>
              <a:t>.</a:t>
            </a:r>
            <a:endParaRPr lang="es-AR" sz="2000">
              <a:solidFill>
                <a:schemeClr val="accent2"/>
              </a:solidFill>
              <a:latin typeface="Georgia" pitchFamily="18" charset="0"/>
            </a:endParaRPr>
          </a:p>
          <a:p>
            <a:pPr marL="285750" indent="-285750">
              <a:lnSpc>
                <a:spcPct val="80000"/>
              </a:lnSpc>
              <a:spcBef>
                <a:spcPts val="1200"/>
              </a:spcBef>
              <a:spcAft>
                <a:spcPts val="1200"/>
              </a:spcAft>
              <a:buClr>
                <a:srgbClr val="A04DA3"/>
              </a:buClr>
              <a:buFont typeface="Georgia" pitchFamily="18" charset="0"/>
              <a:buChar char="•"/>
            </a:pPr>
            <a:r>
              <a:rPr lang="es-AR" sz="2000">
                <a:latin typeface="Georgia" pitchFamily="18" charset="0"/>
              </a:rPr>
              <a:t>Resulta clave la </a:t>
            </a:r>
            <a:r>
              <a:rPr lang="es-AR" sz="2000" b="1" i="1">
                <a:latin typeface="Georgia" pitchFamily="18" charset="0"/>
              </a:rPr>
              <a:t>promoción de sectores estratégicos que, en el largo plazo, aporten divisas “genuinas</a:t>
            </a:r>
            <a:r>
              <a:rPr lang="es-AR" sz="2000">
                <a:latin typeface="Georgia" pitchFamily="18" charset="0"/>
              </a:rPr>
              <a:t>” (por vía de mayores exportaciones), necesarias para otorgarle sustentabilidad externa a este esquema. Estos sectores pueden contribuir a la generación de divisas directa (mayores exportaciones o sustitución de importaciones) o indirectamente (ganancias de competitividad sistémica para sectores transables)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2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839B1EF8-13FF-4B0D-A9B7-943B4C66827E}" type="slidenum">
              <a:rPr lang="es-AR">
                <a:cs typeface="Arial" charset="0"/>
              </a:rPr>
              <a:pPr fontAlgn="base">
                <a:spcBef>
                  <a:spcPct val="0"/>
                </a:spcBef>
                <a:spcAft>
                  <a:spcPct val="0"/>
                </a:spcAft>
                <a:defRPr/>
              </a:pPr>
              <a:t>49</a:t>
            </a:fld>
            <a:endParaRPr lang="es-AR">
              <a:cs typeface="Arial" charset="0"/>
            </a:endParaRPr>
          </a:p>
        </p:txBody>
      </p:sp>
      <p:sp>
        <p:nvSpPr>
          <p:cNvPr id="4" name="2 Marcador de contenido"/>
          <p:cNvSpPr txBox="1">
            <a:spLocks/>
          </p:cNvSpPr>
          <p:nvPr/>
        </p:nvSpPr>
        <p:spPr>
          <a:xfrm>
            <a:off x="500063" y="1214438"/>
            <a:ext cx="8215312" cy="5286375"/>
          </a:xfrm>
          <a:prstGeom prst="rect">
            <a:avLst/>
          </a:prstGeom>
        </p:spPr>
        <p:txBody>
          <a:bodyPr>
            <a:normAutofit lnSpcReduction="10000"/>
          </a:bodyPr>
          <a:lstStyle/>
          <a:p>
            <a:pPr marL="514350" indent="-514350" algn="just" fontAlgn="auto">
              <a:spcBef>
                <a:spcPts val="1200"/>
              </a:spcBef>
              <a:spcAft>
                <a:spcPts val="0"/>
              </a:spcAft>
              <a:buClr>
                <a:schemeClr val="accent3"/>
              </a:buClr>
              <a:buFont typeface="+mj-lt"/>
              <a:buAutoNum type="romanUcPeriod"/>
              <a:defRPr/>
            </a:pPr>
            <a:endParaRPr lang="es-AR" sz="2400" dirty="0">
              <a:latin typeface="+mn-lt"/>
              <a:cs typeface="+mn-cs"/>
            </a:endParaRPr>
          </a:p>
          <a:p>
            <a:pPr marL="514350" indent="-514350" algn="just" fontAlgn="auto">
              <a:spcBef>
                <a:spcPts val="1200"/>
              </a:spcBef>
              <a:spcAft>
                <a:spcPts val="0"/>
              </a:spcAft>
              <a:buClr>
                <a:schemeClr val="accent3"/>
              </a:buClr>
              <a:buFont typeface="+mj-lt"/>
              <a:buAutoNum type="romanUcPeriod"/>
              <a:defRPr/>
            </a:pPr>
            <a:r>
              <a:rPr lang="es-AR" sz="2400" dirty="0">
                <a:solidFill>
                  <a:schemeClr val="bg1">
                    <a:lumMod val="85000"/>
                  </a:schemeClr>
                </a:solidFill>
                <a:latin typeface="+mn-lt"/>
                <a:cs typeface="+mn-cs"/>
              </a:rPr>
              <a:t>Cambios  en la configuración financiera internacional en los últimos 30 años</a:t>
            </a:r>
          </a:p>
          <a:p>
            <a:pPr marL="514350" indent="-514350" algn="just" fontAlgn="auto">
              <a:spcBef>
                <a:spcPts val="1200"/>
              </a:spcBef>
              <a:spcAft>
                <a:spcPts val="0"/>
              </a:spcAft>
              <a:buClr>
                <a:schemeClr val="accent3"/>
              </a:buClr>
              <a:buFont typeface="+mj-lt"/>
              <a:buAutoNum type="romanUcPeriod"/>
              <a:defRPr/>
            </a:pPr>
            <a:r>
              <a:rPr lang="es-AR" sz="2400" dirty="0">
                <a:solidFill>
                  <a:schemeClr val="bg1">
                    <a:lumMod val="85000"/>
                  </a:schemeClr>
                </a:solidFill>
                <a:latin typeface="+mn-lt"/>
                <a:cs typeface="+mn-cs"/>
              </a:rPr>
              <a:t>La Crisis Financiera Internacional, las respuestas de política, la coyuntura actual y los desafíos para los mercados emergentes</a:t>
            </a:r>
          </a:p>
          <a:p>
            <a:pPr marL="514350" indent="-514350" algn="just" fontAlgn="auto">
              <a:spcBef>
                <a:spcPts val="1200"/>
              </a:spcBef>
              <a:spcAft>
                <a:spcPts val="0"/>
              </a:spcAft>
              <a:buClr>
                <a:schemeClr val="accent3"/>
              </a:buClr>
              <a:buFont typeface="+mj-lt"/>
              <a:buAutoNum type="romanUcPeriod"/>
              <a:defRPr/>
            </a:pPr>
            <a:r>
              <a:rPr lang="es-AR" sz="2400" dirty="0">
                <a:solidFill>
                  <a:schemeClr val="bg1">
                    <a:lumMod val="85000"/>
                  </a:schemeClr>
                </a:solidFill>
                <a:latin typeface="+mn-lt"/>
                <a:cs typeface="+mn-cs"/>
              </a:rPr>
              <a:t>Desempeño de la región en los últimos 15 años y perspectivas hacia delante</a:t>
            </a:r>
          </a:p>
          <a:p>
            <a:pPr marL="514350" indent="-514350" algn="just" fontAlgn="auto">
              <a:spcBef>
                <a:spcPts val="1200"/>
              </a:spcBef>
              <a:spcAft>
                <a:spcPts val="0"/>
              </a:spcAft>
              <a:buClr>
                <a:schemeClr val="accent3"/>
              </a:buClr>
              <a:buFont typeface="+mj-lt"/>
              <a:buAutoNum type="romanUcPeriod"/>
              <a:defRPr/>
            </a:pPr>
            <a:r>
              <a:rPr lang="es-AR" sz="2400" dirty="0">
                <a:solidFill>
                  <a:schemeClr val="bg1">
                    <a:lumMod val="85000"/>
                  </a:schemeClr>
                </a:solidFill>
                <a:latin typeface="+mn-lt"/>
                <a:cs typeface="+mn-cs"/>
              </a:rPr>
              <a:t>Agenda pendiente: hora del desarrollo</a:t>
            </a:r>
          </a:p>
          <a:p>
            <a:pPr marL="514350" indent="-514350" algn="just" fontAlgn="auto">
              <a:spcBef>
                <a:spcPts val="1200"/>
              </a:spcBef>
              <a:spcAft>
                <a:spcPts val="0"/>
              </a:spcAft>
              <a:buClr>
                <a:schemeClr val="accent3"/>
              </a:buClr>
              <a:buFont typeface="+mj-lt"/>
              <a:buAutoNum type="romanUcPeriod"/>
              <a:defRPr/>
            </a:pPr>
            <a:r>
              <a:rPr lang="es-AR" sz="2400" dirty="0">
                <a:solidFill>
                  <a:schemeClr val="bg1">
                    <a:lumMod val="85000"/>
                  </a:schemeClr>
                </a:solidFill>
                <a:latin typeface="+mn-lt"/>
                <a:cs typeface="+mn-cs"/>
              </a:rPr>
              <a:t>El financiamiento del desarrollo: movilización eficiente del ahorro interno y manejo de la cuenta capital</a:t>
            </a:r>
          </a:p>
          <a:p>
            <a:pPr marL="514350" indent="-514350" algn="just" fontAlgn="auto">
              <a:spcBef>
                <a:spcPts val="1200"/>
              </a:spcBef>
              <a:spcAft>
                <a:spcPts val="0"/>
              </a:spcAft>
              <a:buClr>
                <a:schemeClr val="accent3"/>
              </a:buClr>
              <a:buFont typeface="+mj-lt"/>
              <a:buAutoNum type="romanUcPeriod"/>
              <a:defRPr/>
            </a:pPr>
            <a:r>
              <a:rPr lang="es-AR" sz="2400" dirty="0">
                <a:latin typeface="+mn-lt"/>
                <a:cs typeface="+mn-cs"/>
              </a:rPr>
              <a:t>Reflexiones finales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1 Título"/>
          <p:cNvSpPr>
            <a:spLocks noGrp="1"/>
          </p:cNvSpPr>
          <p:nvPr>
            <p:ph type="title"/>
          </p:nvPr>
        </p:nvSpPr>
        <p:spPr>
          <a:xfrm>
            <a:off x="28575" y="571500"/>
            <a:ext cx="7972425" cy="642938"/>
          </a:xfrm>
        </p:spPr>
        <p:txBody>
          <a:bodyPr/>
          <a:lstStyle/>
          <a:p>
            <a:pPr eaLnBrk="1" hangingPunct="1"/>
            <a:r>
              <a:rPr lang="es-AR" sz="2500" b="1" smtClean="0"/>
              <a:t>Desregulación financiera y su efecto potenciador de desequilibrios :</a:t>
            </a:r>
            <a:r>
              <a:rPr lang="es-AR" sz="2500" smtClean="0"/>
              <a:t> el caso de Estados Unidos</a:t>
            </a:r>
          </a:p>
        </p:txBody>
      </p:sp>
      <p:sp>
        <p:nvSpPr>
          <p:cNvPr id="18434" name="2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299D56BC-5E52-4ACE-8747-DA4B604D4B46}" type="slidenum">
              <a:rPr lang="es-AR">
                <a:cs typeface="Arial" charset="0"/>
              </a:rPr>
              <a:pPr fontAlgn="base">
                <a:spcBef>
                  <a:spcPct val="0"/>
                </a:spcBef>
                <a:spcAft>
                  <a:spcPct val="0"/>
                </a:spcAft>
                <a:defRPr/>
              </a:pPr>
              <a:t>5</a:t>
            </a:fld>
            <a:endParaRPr lang="es-AR">
              <a:cs typeface="Arial" charset="0"/>
            </a:endParaRPr>
          </a:p>
        </p:txBody>
      </p:sp>
      <p:sp>
        <p:nvSpPr>
          <p:cNvPr id="4" name="3 Flecha a la derecha con bandas"/>
          <p:cNvSpPr/>
          <p:nvPr/>
        </p:nvSpPr>
        <p:spPr>
          <a:xfrm>
            <a:off x="214313" y="3643313"/>
            <a:ext cx="8929687" cy="285750"/>
          </a:xfrm>
          <a:prstGeom prst="stripedRightArrow">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5" name="4 Rectángulo"/>
          <p:cNvSpPr/>
          <p:nvPr/>
        </p:nvSpPr>
        <p:spPr>
          <a:xfrm>
            <a:off x="214313" y="3643313"/>
            <a:ext cx="71437" cy="50006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18437" name="5 CuadroTexto"/>
          <p:cNvSpPr txBox="1">
            <a:spLocks noChangeArrowheads="1"/>
          </p:cNvSpPr>
          <p:nvPr/>
        </p:nvSpPr>
        <p:spPr bwMode="auto">
          <a:xfrm>
            <a:off x="0" y="4143375"/>
            <a:ext cx="714375" cy="307975"/>
          </a:xfrm>
          <a:prstGeom prst="rect">
            <a:avLst/>
          </a:prstGeom>
          <a:noFill/>
          <a:ln w="9525">
            <a:noFill/>
            <a:miter lim="800000"/>
            <a:headEnd/>
            <a:tailEnd/>
          </a:ln>
        </p:spPr>
        <p:txBody>
          <a:bodyPr>
            <a:spAutoFit/>
          </a:bodyPr>
          <a:lstStyle/>
          <a:p>
            <a:r>
              <a:rPr lang="es-AR" sz="1400" b="1">
                <a:latin typeface="Calibri" pitchFamily="34" charset="0"/>
              </a:rPr>
              <a:t>1973</a:t>
            </a:r>
          </a:p>
        </p:txBody>
      </p:sp>
      <p:sp>
        <p:nvSpPr>
          <p:cNvPr id="18438" name="6 CuadroTexto"/>
          <p:cNvSpPr txBox="1">
            <a:spLocks noChangeArrowheads="1"/>
          </p:cNvSpPr>
          <p:nvPr/>
        </p:nvSpPr>
        <p:spPr bwMode="auto">
          <a:xfrm>
            <a:off x="642938" y="1285875"/>
            <a:ext cx="2428875" cy="276225"/>
          </a:xfrm>
          <a:prstGeom prst="rect">
            <a:avLst/>
          </a:prstGeom>
          <a:noFill/>
          <a:ln w="9525">
            <a:noFill/>
            <a:miter lim="800000"/>
            <a:headEnd/>
            <a:tailEnd/>
          </a:ln>
        </p:spPr>
        <p:txBody>
          <a:bodyPr>
            <a:spAutoFit/>
          </a:bodyPr>
          <a:lstStyle/>
          <a:p>
            <a:pPr algn="ctr"/>
            <a:r>
              <a:rPr lang="es-AR" sz="1200">
                <a:latin typeface="Calibri" pitchFamily="34" charset="0"/>
              </a:rPr>
              <a:t>Marquette vs. Primero de Omaha</a:t>
            </a:r>
          </a:p>
        </p:txBody>
      </p:sp>
      <p:sp>
        <p:nvSpPr>
          <p:cNvPr id="18439" name="7 CuadroTexto"/>
          <p:cNvSpPr txBox="1">
            <a:spLocks noChangeArrowheads="1"/>
          </p:cNvSpPr>
          <p:nvPr/>
        </p:nvSpPr>
        <p:spPr bwMode="auto">
          <a:xfrm>
            <a:off x="944563" y="4143375"/>
            <a:ext cx="571500" cy="307975"/>
          </a:xfrm>
          <a:prstGeom prst="rect">
            <a:avLst/>
          </a:prstGeom>
          <a:noFill/>
          <a:ln w="9525">
            <a:noFill/>
            <a:miter lim="800000"/>
            <a:headEnd/>
            <a:tailEnd/>
          </a:ln>
        </p:spPr>
        <p:txBody>
          <a:bodyPr>
            <a:spAutoFit/>
          </a:bodyPr>
          <a:lstStyle/>
          <a:p>
            <a:pPr algn="ctr"/>
            <a:r>
              <a:rPr lang="es-AR" sz="1400" b="1">
                <a:latin typeface="Calibri" pitchFamily="34" charset="0"/>
              </a:rPr>
              <a:t>1977</a:t>
            </a:r>
          </a:p>
        </p:txBody>
      </p:sp>
      <p:sp>
        <p:nvSpPr>
          <p:cNvPr id="9" name="8 Rectángulo"/>
          <p:cNvSpPr/>
          <p:nvPr/>
        </p:nvSpPr>
        <p:spPr>
          <a:xfrm>
            <a:off x="1200150" y="3657600"/>
            <a:ext cx="71438" cy="50006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10" name="9 Rectángulo"/>
          <p:cNvSpPr/>
          <p:nvPr/>
        </p:nvSpPr>
        <p:spPr>
          <a:xfrm>
            <a:off x="2214563" y="3643313"/>
            <a:ext cx="71437" cy="50006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11" name="10 Rectángulo"/>
          <p:cNvSpPr/>
          <p:nvPr/>
        </p:nvSpPr>
        <p:spPr>
          <a:xfrm>
            <a:off x="3286125" y="3643313"/>
            <a:ext cx="71438" cy="50006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12" name="11 Rectángulo"/>
          <p:cNvSpPr/>
          <p:nvPr/>
        </p:nvSpPr>
        <p:spPr>
          <a:xfrm>
            <a:off x="4429125" y="3643313"/>
            <a:ext cx="71438" cy="50006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13" name="12 Rectángulo"/>
          <p:cNvSpPr/>
          <p:nvPr/>
        </p:nvSpPr>
        <p:spPr>
          <a:xfrm>
            <a:off x="5529263" y="3657600"/>
            <a:ext cx="71437" cy="50006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14" name="13 Rectángulo"/>
          <p:cNvSpPr/>
          <p:nvPr/>
        </p:nvSpPr>
        <p:spPr>
          <a:xfrm>
            <a:off x="6661150" y="3657600"/>
            <a:ext cx="71438" cy="50006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15" name="14 Rectángulo"/>
          <p:cNvSpPr/>
          <p:nvPr/>
        </p:nvSpPr>
        <p:spPr>
          <a:xfrm>
            <a:off x="7650163" y="3643313"/>
            <a:ext cx="71437" cy="50006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16" name="15 Rectángulo"/>
          <p:cNvSpPr/>
          <p:nvPr/>
        </p:nvSpPr>
        <p:spPr>
          <a:xfrm>
            <a:off x="8624888" y="3643313"/>
            <a:ext cx="71437" cy="50006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18448" name="16 CuadroTexto"/>
          <p:cNvSpPr txBox="1">
            <a:spLocks noChangeArrowheads="1"/>
          </p:cNvSpPr>
          <p:nvPr/>
        </p:nvSpPr>
        <p:spPr bwMode="auto">
          <a:xfrm>
            <a:off x="1928813" y="4143375"/>
            <a:ext cx="571500" cy="307975"/>
          </a:xfrm>
          <a:prstGeom prst="rect">
            <a:avLst/>
          </a:prstGeom>
          <a:noFill/>
          <a:ln w="9525">
            <a:noFill/>
            <a:miter lim="800000"/>
            <a:headEnd/>
            <a:tailEnd/>
          </a:ln>
        </p:spPr>
        <p:txBody>
          <a:bodyPr>
            <a:spAutoFit/>
          </a:bodyPr>
          <a:lstStyle/>
          <a:p>
            <a:pPr algn="ctr"/>
            <a:r>
              <a:rPr lang="es-AR" sz="1400" b="1">
                <a:latin typeface="Calibri" pitchFamily="34" charset="0"/>
              </a:rPr>
              <a:t>1980</a:t>
            </a:r>
          </a:p>
        </p:txBody>
      </p:sp>
      <p:sp>
        <p:nvSpPr>
          <p:cNvPr id="18449" name="17 CuadroTexto"/>
          <p:cNvSpPr txBox="1">
            <a:spLocks noChangeArrowheads="1"/>
          </p:cNvSpPr>
          <p:nvPr/>
        </p:nvSpPr>
        <p:spPr bwMode="auto">
          <a:xfrm>
            <a:off x="3071813" y="4143375"/>
            <a:ext cx="571500" cy="307975"/>
          </a:xfrm>
          <a:prstGeom prst="rect">
            <a:avLst/>
          </a:prstGeom>
          <a:noFill/>
          <a:ln w="9525">
            <a:noFill/>
            <a:miter lim="800000"/>
            <a:headEnd/>
            <a:tailEnd/>
          </a:ln>
        </p:spPr>
        <p:txBody>
          <a:bodyPr>
            <a:spAutoFit/>
          </a:bodyPr>
          <a:lstStyle/>
          <a:p>
            <a:pPr algn="ctr"/>
            <a:r>
              <a:rPr lang="es-AR" sz="1400" b="1">
                <a:latin typeface="Calibri" pitchFamily="34" charset="0"/>
              </a:rPr>
              <a:t>1983</a:t>
            </a:r>
          </a:p>
        </p:txBody>
      </p:sp>
      <p:sp>
        <p:nvSpPr>
          <p:cNvPr id="18450" name="18 CuadroTexto"/>
          <p:cNvSpPr txBox="1">
            <a:spLocks noChangeArrowheads="1"/>
          </p:cNvSpPr>
          <p:nvPr/>
        </p:nvSpPr>
        <p:spPr bwMode="auto">
          <a:xfrm>
            <a:off x="4214813" y="4143375"/>
            <a:ext cx="571500" cy="307975"/>
          </a:xfrm>
          <a:prstGeom prst="rect">
            <a:avLst/>
          </a:prstGeom>
          <a:noFill/>
          <a:ln w="9525">
            <a:noFill/>
            <a:miter lim="800000"/>
            <a:headEnd/>
            <a:tailEnd/>
          </a:ln>
        </p:spPr>
        <p:txBody>
          <a:bodyPr>
            <a:spAutoFit/>
          </a:bodyPr>
          <a:lstStyle/>
          <a:p>
            <a:pPr algn="ctr"/>
            <a:r>
              <a:rPr lang="es-AR" sz="1400" b="1">
                <a:latin typeface="Calibri" pitchFamily="34" charset="0"/>
              </a:rPr>
              <a:t>1987</a:t>
            </a:r>
          </a:p>
        </p:txBody>
      </p:sp>
      <p:sp>
        <p:nvSpPr>
          <p:cNvPr id="18451" name="19 CuadroTexto"/>
          <p:cNvSpPr txBox="1">
            <a:spLocks noChangeArrowheads="1"/>
          </p:cNvSpPr>
          <p:nvPr/>
        </p:nvSpPr>
        <p:spPr bwMode="auto">
          <a:xfrm>
            <a:off x="5286375" y="4143375"/>
            <a:ext cx="571500" cy="307975"/>
          </a:xfrm>
          <a:prstGeom prst="rect">
            <a:avLst/>
          </a:prstGeom>
          <a:noFill/>
          <a:ln w="9525">
            <a:noFill/>
            <a:miter lim="800000"/>
            <a:headEnd/>
            <a:tailEnd/>
          </a:ln>
        </p:spPr>
        <p:txBody>
          <a:bodyPr>
            <a:spAutoFit/>
          </a:bodyPr>
          <a:lstStyle/>
          <a:p>
            <a:pPr algn="ctr"/>
            <a:r>
              <a:rPr lang="es-AR" sz="1400" b="1">
                <a:latin typeface="Calibri" pitchFamily="34" charset="0"/>
              </a:rPr>
              <a:t>1990</a:t>
            </a:r>
          </a:p>
        </p:txBody>
      </p:sp>
      <p:sp>
        <p:nvSpPr>
          <p:cNvPr id="18452" name="20 CuadroTexto"/>
          <p:cNvSpPr txBox="1">
            <a:spLocks noChangeArrowheads="1"/>
          </p:cNvSpPr>
          <p:nvPr/>
        </p:nvSpPr>
        <p:spPr bwMode="auto">
          <a:xfrm>
            <a:off x="6429375" y="4143375"/>
            <a:ext cx="571500" cy="307975"/>
          </a:xfrm>
          <a:prstGeom prst="rect">
            <a:avLst/>
          </a:prstGeom>
          <a:noFill/>
          <a:ln w="9525">
            <a:noFill/>
            <a:miter lim="800000"/>
            <a:headEnd/>
            <a:tailEnd/>
          </a:ln>
        </p:spPr>
        <p:txBody>
          <a:bodyPr>
            <a:spAutoFit/>
          </a:bodyPr>
          <a:lstStyle/>
          <a:p>
            <a:pPr algn="ctr"/>
            <a:r>
              <a:rPr lang="es-AR" sz="1400" b="1">
                <a:latin typeface="Calibri" pitchFamily="34" charset="0"/>
              </a:rPr>
              <a:t>1993</a:t>
            </a:r>
          </a:p>
        </p:txBody>
      </p:sp>
      <p:sp>
        <p:nvSpPr>
          <p:cNvPr id="18453" name="21 CuadroTexto"/>
          <p:cNvSpPr txBox="1">
            <a:spLocks noChangeArrowheads="1"/>
          </p:cNvSpPr>
          <p:nvPr/>
        </p:nvSpPr>
        <p:spPr bwMode="auto">
          <a:xfrm>
            <a:off x="7358063" y="4143375"/>
            <a:ext cx="571500" cy="307975"/>
          </a:xfrm>
          <a:prstGeom prst="rect">
            <a:avLst/>
          </a:prstGeom>
          <a:noFill/>
          <a:ln w="9525">
            <a:noFill/>
            <a:miter lim="800000"/>
            <a:headEnd/>
            <a:tailEnd/>
          </a:ln>
        </p:spPr>
        <p:txBody>
          <a:bodyPr>
            <a:spAutoFit/>
          </a:bodyPr>
          <a:lstStyle/>
          <a:p>
            <a:pPr algn="ctr"/>
            <a:r>
              <a:rPr lang="es-AR" sz="1400" b="1">
                <a:latin typeface="Calibri" pitchFamily="34" charset="0"/>
              </a:rPr>
              <a:t>1996</a:t>
            </a:r>
          </a:p>
        </p:txBody>
      </p:sp>
      <p:sp>
        <p:nvSpPr>
          <p:cNvPr id="18454" name="22 CuadroTexto"/>
          <p:cNvSpPr txBox="1">
            <a:spLocks noChangeArrowheads="1"/>
          </p:cNvSpPr>
          <p:nvPr/>
        </p:nvSpPr>
        <p:spPr bwMode="auto">
          <a:xfrm>
            <a:off x="8286750" y="4143375"/>
            <a:ext cx="571500" cy="307975"/>
          </a:xfrm>
          <a:prstGeom prst="rect">
            <a:avLst/>
          </a:prstGeom>
          <a:noFill/>
          <a:ln w="9525">
            <a:noFill/>
            <a:miter lim="800000"/>
            <a:headEnd/>
            <a:tailEnd/>
          </a:ln>
        </p:spPr>
        <p:txBody>
          <a:bodyPr>
            <a:spAutoFit/>
          </a:bodyPr>
          <a:lstStyle/>
          <a:p>
            <a:pPr algn="ctr"/>
            <a:r>
              <a:rPr lang="es-AR" sz="1400" b="1">
                <a:latin typeface="Calibri" pitchFamily="34" charset="0"/>
              </a:rPr>
              <a:t>2000</a:t>
            </a:r>
          </a:p>
        </p:txBody>
      </p:sp>
      <p:cxnSp>
        <p:nvCxnSpPr>
          <p:cNvPr id="24" name="23 Conector recto"/>
          <p:cNvCxnSpPr/>
          <p:nvPr/>
        </p:nvCxnSpPr>
        <p:spPr>
          <a:xfrm rot="5400000" flipH="1" flipV="1">
            <a:off x="750094" y="2650332"/>
            <a:ext cx="207168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a:off x="1600200" y="1600200"/>
            <a:ext cx="357188"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rot="5400000" flipH="1" flipV="1">
            <a:off x="1678781" y="3036094"/>
            <a:ext cx="1500188"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a:off x="2246313" y="2274888"/>
            <a:ext cx="35718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59" name="27 CuadroTexto"/>
          <p:cNvSpPr txBox="1">
            <a:spLocks noChangeArrowheads="1"/>
          </p:cNvSpPr>
          <p:nvPr/>
        </p:nvSpPr>
        <p:spPr bwMode="auto">
          <a:xfrm>
            <a:off x="1639888" y="1757363"/>
            <a:ext cx="3000375" cy="461962"/>
          </a:xfrm>
          <a:prstGeom prst="rect">
            <a:avLst/>
          </a:prstGeom>
          <a:noFill/>
          <a:ln w="9525">
            <a:noFill/>
            <a:miter lim="800000"/>
            <a:headEnd/>
            <a:tailEnd/>
          </a:ln>
        </p:spPr>
        <p:txBody>
          <a:bodyPr>
            <a:spAutoFit/>
          </a:bodyPr>
          <a:lstStyle/>
          <a:p>
            <a:pPr algn="ctr"/>
            <a:r>
              <a:rPr lang="es-AR" sz="1200">
                <a:latin typeface="Calibri" pitchFamily="34" charset="0"/>
              </a:rPr>
              <a:t>Desregulación de las  instituciones de depósito y Acta de Control Monetario</a:t>
            </a:r>
          </a:p>
        </p:txBody>
      </p:sp>
      <p:cxnSp>
        <p:nvCxnSpPr>
          <p:cNvPr id="29" name="28 Conector recto"/>
          <p:cNvCxnSpPr/>
          <p:nvPr/>
        </p:nvCxnSpPr>
        <p:spPr>
          <a:xfrm rot="5400000" flipH="1" flipV="1">
            <a:off x="2678906" y="3393282"/>
            <a:ext cx="78581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a:off x="2900363" y="3000375"/>
            <a:ext cx="35718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62" name="30 CuadroTexto"/>
          <p:cNvSpPr txBox="1">
            <a:spLocks noChangeArrowheads="1"/>
          </p:cNvSpPr>
          <p:nvPr/>
        </p:nvSpPr>
        <p:spPr bwMode="auto">
          <a:xfrm>
            <a:off x="1928813" y="2714625"/>
            <a:ext cx="3000375" cy="276225"/>
          </a:xfrm>
          <a:prstGeom prst="rect">
            <a:avLst/>
          </a:prstGeom>
          <a:noFill/>
          <a:ln w="9525">
            <a:noFill/>
            <a:miter lim="800000"/>
            <a:headEnd/>
            <a:tailEnd/>
          </a:ln>
        </p:spPr>
        <p:txBody>
          <a:bodyPr>
            <a:spAutoFit/>
          </a:bodyPr>
          <a:lstStyle/>
          <a:p>
            <a:pPr algn="ctr"/>
            <a:r>
              <a:rPr lang="es-AR" sz="1200">
                <a:latin typeface="Calibri" pitchFamily="34" charset="0"/>
              </a:rPr>
              <a:t>Acta Garn-St. Germain</a:t>
            </a:r>
          </a:p>
        </p:txBody>
      </p:sp>
      <p:cxnSp>
        <p:nvCxnSpPr>
          <p:cNvPr id="32" name="31 Conector recto"/>
          <p:cNvCxnSpPr/>
          <p:nvPr/>
        </p:nvCxnSpPr>
        <p:spPr>
          <a:xfrm rot="5400000" flipH="1" flipV="1">
            <a:off x="4214812" y="4929188"/>
            <a:ext cx="21431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3" name="32 Conector recto"/>
          <p:cNvCxnSpPr/>
          <p:nvPr/>
        </p:nvCxnSpPr>
        <p:spPr>
          <a:xfrm>
            <a:off x="5114925" y="6015038"/>
            <a:ext cx="357188"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65" name="33 CuadroTexto"/>
          <p:cNvSpPr txBox="1">
            <a:spLocks noChangeArrowheads="1"/>
          </p:cNvSpPr>
          <p:nvPr/>
        </p:nvSpPr>
        <p:spPr bwMode="auto">
          <a:xfrm>
            <a:off x="3071813" y="6072188"/>
            <a:ext cx="3000375" cy="461962"/>
          </a:xfrm>
          <a:prstGeom prst="rect">
            <a:avLst/>
          </a:prstGeom>
          <a:noFill/>
          <a:ln w="9525">
            <a:noFill/>
            <a:miter lim="800000"/>
            <a:headEnd/>
            <a:tailEnd/>
          </a:ln>
        </p:spPr>
        <p:txBody>
          <a:bodyPr>
            <a:spAutoFit/>
          </a:bodyPr>
          <a:lstStyle/>
          <a:p>
            <a:pPr algn="ctr"/>
            <a:r>
              <a:rPr lang="es-AR" sz="1200">
                <a:latin typeface="Calibri" pitchFamily="34" charset="0"/>
              </a:rPr>
              <a:t>Acta de Recuperación y Reforma de las instituciones financieras</a:t>
            </a:r>
          </a:p>
        </p:txBody>
      </p:sp>
      <p:cxnSp>
        <p:nvCxnSpPr>
          <p:cNvPr id="35" name="34 Conector recto"/>
          <p:cNvCxnSpPr/>
          <p:nvPr/>
        </p:nvCxnSpPr>
        <p:spPr>
          <a:xfrm rot="5400000" flipH="1" flipV="1">
            <a:off x="6393656" y="3393282"/>
            <a:ext cx="78581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6" name="35 Conector recto"/>
          <p:cNvCxnSpPr/>
          <p:nvPr/>
        </p:nvCxnSpPr>
        <p:spPr>
          <a:xfrm>
            <a:off x="6615113" y="2987675"/>
            <a:ext cx="35718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68" name="36 CuadroTexto"/>
          <p:cNvSpPr txBox="1">
            <a:spLocks noChangeArrowheads="1"/>
          </p:cNvSpPr>
          <p:nvPr/>
        </p:nvSpPr>
        <p:spPr bwMode="auto">
          <a:xfrm>
            <a:off x="5000625" y="2643188"/>
            <a:ext cx="3000375" cy="276225"/>
          </a:xfrm>
          <a:prstGeom prst="rect">
            <a:avLst/>
          </a:prstGeom>
          <a:noFill/>
          <a:ln w="9525">
            <a:noFill/>
            <a:miter lim="800000"/>
            <a:headEnd/>
            <a:tailEnd/>
          </a:ln>
        </p:spPr>
        <p:txBody>
          <a:bodyPr>
            <a:spAutoFit/>
          </a:bodyPr>
          <a:lstStyle/>
          <a:p>
            <a:pPr algn="ctr"/>
            <a:r>
              <a:rPr lang="es-AR" sz="1200">
                <a:latin typeface="Calibri" pitchFamily="34" charset="0"/>
              </a:rPr>
              <a:t>Acta Bancaria Interestatal Riegle-Neal</a:t>
            </a:r>
          </a:p>
        </p:txBody>
      </p:sp>
      <p:cxnSp>
        <p:nvCxnSpPr>
          <p:cNvPr id="38" name="37 Conector recto"/>
          <p:cNvCxnSpPr/>
          <p:nvPr/>
        </p:nvCxnSpPr>
        <p:spPr>
          <a:xfrm rot="5400000" flipH="1" flipV="1">
            <a:off x="7215188" y="4286250"/>
            <a:ext cx="8572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a:off x="7472363" y="4714875"/>
            <a:ext cx="35718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71" name="39 CuadroTexto"/>
          <p:cNvSpPr txBox="1">
            <a:spLocks noChangeArrowheads="1"/>
          </p:cNvSpPr>
          <p:nvPr/>
        </p:nvSpPr>
        <p:spPr bwMode="auto">
          <a:xfrm>
            <a:off x="5357813" y="4786313"/>
            <a:ext cx="3000375" cy="276225"/>
          </a:xfrm>
          <a:prstGeom prst="rect">
            <a:avLst/>
          </a:prstGeom>
          <a:noFill/>
          <a:ln w="9525">
            <a:noFill/>
            <a:miter lim="800000"/>
            <a:headEnd/>
            <a:tailEnd/>
          </a:ln>
        </p:spPr>
        <p:txBody>
          <a:bodyPr>
            <a:spAutoFit/>
          </a:bodyPr>
          <a:lstStyle/>
          <a:p>
            <a:pPr algn="ctr"/>
            <a:r>
              <a:rPr lang="es-AR" sz="1200">
                <a:latin typeface="Calibri" pitchFamily="34" charset="0"/>
              </a:rPr>
              <a:t>La Fed reinterpreta Glass-Steagall</a:t>
            </a:r>
          </a:p>
        </p:txBody>
      </p:sp>
      <p:cxnSp>
        <p:nvCxnSpPr>
          <p:cNvPr id="41" name="40 Conector recto"/>
          <p:cNvCxnSpPr/>
          <p:nvPr/>
        </p:nvCxnSpPr>
        <p:spPr>
          <a:xfrm rot="5400000" flipH="1" flipV="1">
            <a:off x="7393781" y="2964657"/>
            <a:ext cx="150018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2" name="41 Conector recto"/>
          <p:cNvCxnSpPr/>
          <p:nvPr/>
        </p:nvCxnSpPr>
        <p:spPr>
          <a:xfrm>
            <a:off x="7958138" y="2214563"/>
            <a:ext cx="35718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74" name="42 CuadroTexto"/>
          <p:cNvSpPr txBox="1">
            <a:spLocks noChangeArrowheads="1"/>
          </p:cNvSpPr>
          <p:nvPr/>
        </p:nvSpPr>
        <p:spPr bwMode="auto">
          <a:xfrm>
            <a:off x="5786438" y="1928813"/>
            <a:ext cx="3000375" cy="276225"/>
          </a:xfrm>
          <a:prstGeom prst="rect">
            <a:avLst/>
          </a:prstGeom>
          <a:noFill/>
          <a:ln w="9525">
            <a:noFill/>
            <a:miter lim="800000"/>
            <a:headEnd/>
            <a:tailEnd/>
          </a:ln>
        </p:spPr>
        <p:txBody>
          <a:bodyPr>
            <a:spAutoFit/>
          </a:bodyPr>
          <a:lstStyle/>
          <a:p>
            <a:pPr algn="ctr"/>
            <a:r>
              <a:rPr lang="es-AR" sz="1200">
                <a:latin typeface="Calibri" pitchFamily="34" charset="0"/>
              </a:rPr>
              <a:t>Fusión Citicorp-Travelers</a:t>
            </a:r>
          </a:p>
        </p:txBody>
      </p:sp>
      <p:cxnSp>
        <p:nvCxnSpPr>
          <p:cNvPr id="44" name="43 Conector recto"/>
          <p:cNvCxnSpPr/>
          <p:nvPr/>
        </p:nvCxnSpPr>
        <p:spPr>
          <a:xfrm rot="5400000" flipH="1" flipV="1">
            <a:off x="7536656" y="2821782"/>
            <a:ext cx="178593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76" name="44 CuadroTexto"/>
          <p:cNvSpPr txBox="1">
            <a:spLocks noChangeArrowheads="1"/>
          </p:cNvSpPr>
          <p:nvPr/>
        </p:nvSpPr>
        <p:spPr bwMode="auto">
          <a:xfrm>
            <a:off x="6143625" y="1357313"/>
            <a:ext cx="3000375" cy="461962"/>
          </a:xfrm>
          <a:prstGeom prst="rect">
            <a:avLst/>
          </a:prstGeom>
          <a:noFill/>
          <a:ln w="9525">
            <a:noFill/>
            <a:miter lim="800000"/>
            <a:headEnd/>
            <a:tailEnd/>
          </a:ln>
        </p:spPr>
        <p:txBody>
          <a:bodyPr>
            <a:spAutoFit/>
          </a:bodyPr>
          <a:lstStyle/>
          <a:p>
            <a:pPr algn="r"/>
            <a:r>
              <a:rPr lang="es-AR" sz="1200">
                <a:latin typeface="Calibri" pitchFamily="34" charset="0"/>
              </a:rPr>
              <a:t>Acta Gramm-Leach-Bliley  deroga las restricciones de Glass-Steagall</a:t>
            </a:r>
          </a:p>
        </p:txBody>
      </p:sp>
      <p:cxnSp>
        <p:nvCxnSpPr>
          <p:cNvPr id="46" name="45 Conector recto"/>
          <p:cNvCxnSpPr/>
          <p:nvPr/>
        </p:nvCxnSpPr>
        <p:spPr>
          <a:xfrm>
            <a:off x="8258175" y="1928813"/>
            <a:ext cx="357188"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7" name="46 Conector recto"/>
          <p:cNvCxnSpPr/>
          <p:nvPr/>
        </p:nvCxnSpPr>
        <p:spPr>
          <a:xfrm rot="5400000" flipH="1" flipV="1">
            <a:off x="7643813" y="4786313"/>
            <a:ext cx="20002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47 Conector recto"/>
          <p:cNvCxnSpPr/>
          <p:nvPr/>
        </p:nvCxnSpPr>
        <p:spPr>
          <a:xfrm>
            <a:off x="8482013" y="5772150"/>
            <a:ext cx="35718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80" name="48 CuadroTexto"/>
          <p:cNvSpPr txBox="1">
            <a:spLocks noChangeArrowheads="1"/>
          </p:cNvSpPr>
          <p:nvPr/>
        </p:nvSpPr>
        <p:spPr bwMode="auto">
          <a:xfrm>
            <a:off x="6143625" y="5829300"/>
            <a:ext cx="3000375" cy="461963"/>
          </a:xfrm>
          <a:prstGeom prst="rect">
            <a:avLst/>
          </a:prstGeom>
          <a:noFill/>
          <a:ln w="9525">
            <a:noFill/>
            <a:miter lim="800000"/>
            <a:headEnd/>
            <a:tailEnd/>
          </a:ln>
        </p:spPr>
        <p:txBody>
          <a:bodyPr>
            <a:spAutoFit/>
          </a:bodyPr>
          <a:lstStyle/>
          <a:p>
            <a:pPr algn="r"/>
            <a:r>
              <a:rPr lang="es-AR" sz="1200">
                <a:latin typeface="Calibri" pitchFamily="34" charset="0"/>
              </a:rPr>
              <a:t>Acta de Modernización de los Futuros de Commodities</a:t>
            </a:r>
          </a:p>
        </p:txBody>
      </p:sp>
      <p:sp>
        <p:nvSpPr>
          <p:cNvPr id="50" name="49 CuadroTexto"/>
          <p:cNvSpPr txBox="1"/>
          <p:nvPr/>
        </p:nvSpPr>
        <p:spPr>
          <a:xfrm>
            <a:off x="142875" y="4643438"/>
            <a:ext cx="3071813" cy="1816100"/>
          </a:xfrm>
          <a:prstGeom prst="rect">
            <a:avLst/>
          </a:prstGeom>
        </p:spPr>
        <p:style>
          <a:lnRef idx="3">
            <a:schemeClr val="lt1"/>
          </a:lnRef>
          <a:fillRef idx="1">
            <a:schemeClr val="accent6"/>
          </a:fillRef>
          <a:effectRef idx="1">
            <a:schemeClr val="accent6"/>
          </a:effectRef>
          <a:fontRef idx="minor">
            <a:schemeClr val="lt1"/>
          </a:fontRef>
        </p:style>
        <p:txBody>
          <a:bodyPr>
            <a:spAutoFit/>
          </a:bodyPr>
          <a:lstStyle/>
          <a:p>
            <a:pPr fontAlgn="auto">
              <a:spcBef>
                <a:spcPts val="0"/>
              </a:spcBef>
              <a:spcAft>
                <a:spcPts val="0"/>
              </a:spcAft>
              <a:defRPr/>
            </a:pPr>
            <a:r>
              <a:rPr lang="es-AR" sz="1400" dirty="0"/>
              <a:t>Se impuso una agenda que implicó una </a:t>
            </a:r>
            <a:r>
              <a:rPr lang="es-AR" sz="1400" b="1" u="sng" dirty="0"/>
              <a:t>creciente desregulación de los sistemas financieros en el marco de una creciente integración financiera mundial</a:t>
            </a:r>
            <a:r>
              <a:rPr lang="es-AR" sz="1400" dirty="0"/>
              <a:t>. </a:t>
            </a:r>
          </a:p>
          <a:p>
            <a:pPr fontAlgn="auto">
              <a:spcBef>
                <a:spcPts val="0"/>
              </a:spcBef>
              <a:spcAft>
                <a:spcPts val="0"/>
              </a:spcAft>
              <a:defRPr/>
            </a:pPr>
            <a:r>
              <a:rPr lang="es-AR" sz="1400" dirty="0"/>
              <a:t>El caso de Estados Unidos es emblemático en este sentido.</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3"/>
          <p:cNvSpPr>
            <a:spLocks noGrp="1" noChangeArrowheads="1"/>
          </p:cNvSpPr>
          <p:nvPr>
            <p:ph type="body" idx="1"/>
          </p:nvPr>
        </p:nvSpPr>
        <p:spPr>
          <a:xfrm>
            <a:off x="500063" y="1763713"/>
            <a:ext cx="8143875" cy="4308475"/>
          </a:xfrm>
        </p:spPr>
        <p:txBody>
          <a:bodyPr/>
          <a:lstStyle/>
          <a:p>
            <a:pPr marL="381000" indent="-381000" algn="just" eaLnBrk="1" hangingPunct="1">
              <a:lnSpc>
                <a:spcPct val="80000"/>
              </a:lnSpc>
              <a:spcBef>
                <a:spcPct val="30000"/>
              </a:spcBef>
              <a:spcAft>
                <a:spcPct val="30000"/>
              </a:spcAft>
            </a:pPr>
            <a:r>
              <a:rPr lang="es-AR" sz="2200" smtClean="0"/>
              <a:t>La globalización y la permanente volatilidad financiera imponen en los países de la región la necesidad de implementar </a:t>
            </a:r>
            <a:r>
              <a:rPr lang="es-AR" sz="2200" b="1" i="1" smtClean="0"/>
              <a:t>políticas proactivas, flexibles, pragmáticas, y en constante auto-evaluación</a:t>
            </a:r>
            <a:r>
              <a:rPr lang="es-AR" sz="2200" smtClean="0"/>
              <a:t>.</a:t>
            </a:r>
          </a:p>
          <a:p>
            <a:pPr marL="381000" indent="-381000" algn="just" eaLnBrk="1" hangingPunct="1">
              <a:lnSpc>
                <a:spcPct val="80000"/>
              </a:lnSpc>
              <a:spcBef>
                <a:spcPct val="30000"/>
              </a:spcBef>
              <a:spcAft>
                <a:spcPct val="30000"/>
              </a:spcAft>
            </a:pPr>
            <a:r>
              <a:rPr lang="es-AR" sz="2200" smtClean="0"/>
              <a:t>Más allá de los importantes avances que la región ha sabido consolidar, se detecta una agenda multidimensional de política pública que, bajo una </a:t>
            </a:r>
            <a:r>
              <a:rPr lang="es-AR" sz="2200" b="1" i="1" smtClean="0"/>
              <a:t>visión sistémica, integre</a:t>
            </a:r>
            <a:r>
              <a:rPr lang="es-AR" sz="2200" smtClean="0"/>
              <a:t>:</a:t>
            </a:r>
          </a:p>
          <a:p>
            <a:pPr marL="914400" lvl="1" indent="-457200" algn="just" eaLnBrk="1" hangingPunct="1">
              <a:lnSpc>
                <a:spcPct val="80000"/>
              </a:lnSpc>
              <a:spcBef>
                <a:spcPct val="30000"/>
              </a:spcBef>
              <a:spcAft>
                <a:spcPct val="30000"/>
              </a:spcAft>
              <a:buFont typeface="Trebuchet MS" pitchFamily="34" charset="0"/>
              <a:buAutoNum type="arabicPeriod"/>
            </a:pPr>
            <a:r>
              <a:rPr lang="es-AR" sz="2000" smtClean="0"/>
              <a:t>Un enfoque macroeconómico de crecimiento inclusivo</a:t>
            </a:r>
          </a:p>
          <a:p>
            <a:pPr marL="914400" lvl="1" indent="-457200" algn="just" eaLnBrk="1" hangingPunct="1">
              <a:lnSpc>
                <a:spcPct val="80000"/>
              </a:lnSpc>
              <a:spcBef>
                <a:spcPct val="30000"/>
              </a:spcBef>
              <a:spcAft>
                <a:spcPct val="30000"/>
              </a:spcAft>
              <a:buFont typeface="Trebuchet MS" pitchFamily="34" charset="0"/>
              <a:buAutoNum type="arabicPeriod"/>
            </a:pPr>
            <a:r>
              <a:rPr lang="es-AR" sz="2000" smtClean="0"/>
              <a:t>Marcos institucionales que prioricen la estabilidad y la previsibilidad</a:t>
            </a:r>
          </a:p>
          <a:p>
            <a:pPr marL="914400" lvl="1" indent="-457200" algn="just" eaLnBrk="1" hangingPunct="1">
              <a:lnSpc>
                <a:spcPct val="80000"/>
              </a:lnSpc>
              <a:spcBef>
                <a:spcPct val="30000"/>
              </a:spcBef>
              <a:spcAft>
                <a:spcPct val="30000"/>
              </a:spcAft>
              <a:buFont typeface="Trebuchet MS" pitchFamily="34" charset="0"/>
              <a:buAutoNum type="arabicPeriod"/>
            </a:pPr>
            <a:r>
              <a:rPr lang="es-AR" sz="2000" smtClean="0"/>
              <a:t>Estrategias inteligentes de financiamiento del desarrollo</a:t>
            </a:r>
          </a:p>
          <a:p>
            <a:pPr marL="914400" lvl="1" indent="-457200" algn="just" eaLnBrk="1" hangingPunct="1">
              <a:lnSpc>
                <a:spcPct val="80000"/>
              </a:lnSpc>
              <a:spcBef>
                <a:spcPct val="30000"/>
              </a:spcBef>
              <a:spcAft>
                <a:spcPct val="30000"/>
              </a:spcAft>
              <a:buFont typeface="Georgia" pitchFamily="18" charset="0"/>
              <a:buNone/>
            </a:pPr>
            <a:endParaRPr lang="es-AR" sz="2000" smtClean="0"/>
          </a:p>
        </p:txBody>
      </p:sp>
      <p:sp>
        <p:nvSpPr>
          <p:cNvPr id="80898" name="Rectangle 5"/>
          <p:cNvSpPr>
            <a:spLocks noGrp="1" noChangeArrowheads="1"/>
          </p:cNvSpPr>
          <p:nvPr>
            <p:ph type="title"/>
          </p:nvPr>
        </p:nvSpPr>
        <p:spPr>
          <a:xfrm>
            <a:off x="142875" y="571500"/>
            <a:ext cx="8072438" cy="785813"/>
          </a:xfrm>
        </p:spPr>
        <p:txBody>
          <a:bodyPr/>
          <a:lstStyle/>
          <a:p>
            <a:pPr eaLnBrk="1" hangingPunct="1"/>
            <a:r>
              <a:rPr lang="es-AR" sz="3600" smtClean="0"/>
              <a:t>Conclusiones</a:t>
            </a:r>
            <a:endParaRPr lang="es-ES" sz="3600" smtClean="0"/>
          </a:p>
        </p:txBody>
      </p:sp>
      <p:sp>
        <p:nvSpPr>
          <p:cNvPr id="91139" name="3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828263D1-C27E-4C56-B0B5-7FDE4AFE5E3B}" type="slidenum">
              <a:rPr lang="es-AR">
                <a:cs typeface="Arial" charset="0"/>
              </a:rPr>
              <a:pPr fontAlgn="base">
                <a:spcBef>
                  <a:spcPct val="0"/>
                </a:spcBef>
                <a:spcAft>
                  <a:spcPct val="0"/>
                </a:spcAft>
                <a:defRPr/>
              </a:pPr>
              <a:t>50</a:t>
            </a:fld>
            <a:endParaRPr lang="es-AR">
              <a:cs typeface="Arial"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ChangeArrowheads="1"/>
          </p:cNvSpPr>
          <p:nvPr>
            <p:ph type="title"/>
          </p:nvPr>
        </p:nvSpPr>
        <p:spPr>
          <a:xfrm>
            <a:off x="142875" y="642938"/>
            <a:ext cx="8215313" cy="642937"/>
          </a:xfrm>
        </p:spPr>
        <p:txBody>
          <a:bodyPr/>
          <a:lstStyle/>
          <a:p>
            <a:pPr eaLnBrk="1" hangingPunct="1"/>
            <a:r>
              <a:rPr lang="es-AR" sz="3600" smtClean="0"/>
              <a:t>Agenda de política pública</a:t>
            </a:r>
            <a:endParaRPr lang="es-ES" sz="3600" smtClean="0"/>
          </a:p>
        </p:txBody>
      </p:sp>
      <p:sp>
        <p:nvSpPr>
          <p:cNvPr id="92162" name="3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49A176ED-0E7F-44E9-A201-EB2EFF0C2471}" type="slidenum">
              <a:rPr lang="es-AR">
                <a:cs typeface="Arial" charset="0"/>
              </a:rPr>
              <a:pPr fontAlgn="base">
                <a:spcBef>
                  <a:spcPct val="0"/>
                </a:spcBef>
                <a:spcAft>
                  <a:spcPct val="0"/>
                </a:spcAft>
                <a:defRPr/>
              </a:pPr>
              <a:t>51</a:t>
            </a:fld>
            <a:endParaRPr lang="es-AR">
              <a:cs typeface="Arial" charset="0"/>
            </a:endParaRPr>
          </a:p>
        </p:txBody>
      </p:sp>
      <p:sp>
        <p:nvSpPr>
          <p:cNvPr id="81923" name="Rectangle 3"/>
          <p:cNvSpPr txBox="1">
            <a:spLocks noChangeArrowheads="1"/>
          </p:cNvSpPr>
          <p:nvPr/>
        </p:nvSpPr>
        <p:spPr bwMode="auto">
          <a:xfrm>
            <a:off x="500063" y="1571625"/>
            <a:ext cx="8072437" cy="4643438"/>
          </a:xfrm>
          <a:prstGeom prst="rect">
            <a:avLst/>
          </a:prstGeom>
          <a:noFill/>
          <a:ln w="9525">
            <a:noFill/>
            <a:miter lim="800000"/>
            <a:headEnd/>
            <a:tailEnd/>
          </a:ln>
        </p:spPr>
        <p:txBody>
          <a:bodyPr/>
          <a:lstStyle/>
          <a:p>
            <a:pPr marL="381000" indent="-381000" algn="just">
              <a:lnSpc>
                <a:spcPct val="80000"/>
              </a:lnSpc>
              <a:spcBef>
                <a:spcPct val="30000"/>
              </a:spcBef>
              <a:spcAft>
                <a:spcPct val="30000"/>
              </a:spcAft>
              <a:buClr>
                <a:srgbClr val="A04DA3"/>
              </a:buClr>
              <a:buFont typeface="Georgia" pitchFamily="18" charset="0"/>
              <a:buChar char="•"/>
            </a:pPr>
            <a:r>
              <a:rPr lang="es-AR" sz="2400">
                <a:latin typeface="Georgia" pitchFamily="18" charset="0"/>
              </a:rPr>
              <a:t>En este contexto, se vuelve necesario llevar a cabo política públicas que definan una inteligente intervención estatal, desde un enfoque que contemple:</a:t>
            </a:r>
          </a:p>
          <a:p>
            <a:pPr marL="914400" lvl="1" indent="-457200" algn="just">
              <a:lnSpc>
                <a:spcPct val="80000"/>
              </a:lnSpc>
              <a:spcBef>
                <a:spcPct val="30000"/>
              </a:spcBef>
              <a:spcAft>
                <a:spcPct val="30000"/>
              </a:spcAft>
              <a:buClr>
                <a:schemeClr val="accent2"/>
              </a:buClr>
              <a:buFont typeface="Trebuchet MS" pitchFamily="34" charset="0"/>
              <a:buAutoNum type="arabicPeriod"/>
            </a:pPr>
            <a:r>
              <a:rPr lang="es-AR" sz="2400">
                <a:solidFill>
                  <a:schemeClr val="accent2"/>
                </a:solidFill>
                <a:latin typeface="Georgia" pitchFamily="18" charset="0"/>
              </a:rPr>
              <a:t>El </a:t>
            </a:r>
            <a:r>
              <a:rPr lang="es-AR" sz="2400" b="1" i="1">
                <a:solidFill>
                  <a:schemeClr val="accent2"/>
                </a:solidFill>
                <a:latin typeface="Georgia" pitchFamily="18" charset="0"/>
              </a:rPr>
              <a:t>involucramiento del sector privado</a:t>
            </a:r>
            <a:r>
              <a:rPr lang="es-AR" sz="2400">
                <a:solidFill>
                  <a:schemeClr val="accent2"/>
                </a:solidFill>
                <a:latin typeface="Georgia" pitchFamily="18" charset="0"/>
              </a:rPr>
              <a:t> para un adecuado apalancamiento de los recursos públicos </a:t>
            </a:r>
            <a:r>
              <a:rPr lang="es-AR" sz="2200">
                <a:solidFill>
                  <a:schemeClr val="accent2"/>
                </a:solidFill>
                <a:latin typeface="Georgia" pitchFamily="18" charset="0"/>
              </a:rPr>
              <a:t>(esquemas APP)</a:t>
            </a:r>
          </a:p>
          <a:p>
            <a:pPr marL="914400" lvl="1" indent="-457200" algn="just">
              <a:lnSpc>
                <a:spcPct val="80000"/>
              </a:lnSpc>
              <a:spcBef>
                <a:spcPct val="30000"/>
              </a:spcBef>
              <a:spcAft>
                <a:spcPct val="30000"/>
              </a:spcAft>
              <a:buClr>
                <a:schemeClr val="accent2"/>
              </a:buClr>
              <a:buFont typeface="Trebuchet MS" pitchFamily="34" charset="0"/>
              <a:buAutoNum type="arabicPeriod"/>
            </a:pPr>
            <a:r>
              <a:rPr lang="es-AR" sz="2400">
                <a:solidFill>
                  <a:schemeClr val="accent2"/>
                </a:solidFill>
                <a:latin typeface="Georgia" pitchFamily="18" charset="0"/>
              </a:rPr>
              <a:t>La </a:t>
            </a:r>
            <a:r>
              <a:rPr lang="es-AR" sz="2400" b="1" i="1">
                <a:solidFill>
                  <a:schemeClr val="accent2"/>
                </a:solidFill>
                <a:latin typeface="Georgia" pitchFamily="18" charset="0"/>
              </a:rPr>
              <a:t>administración de la cuenta capital</a:t>
            </a:r>
            <a:r>
              <a:rPr lang="es-AR" sz="2400">
                <a:solidFill>
                  <a:schemeClr val="accent2"/>
                </a:solidFill>
                <a:latin typeface="Georgia" pitchFamily="18" charset="0"/>
              </a:rPr>
              <a:t> y un esquema de incentivos que priorice la entrada de flujos de baja especulación</a:t>
            </a:r>
          </a:p>
          <a:p>
            <a:pPr marL="914400" lvl="1" indent="-457200" algn="just">
              <a:lnSpc>
                <a:spcPct val="80000"/>
              </a:lnSpc>
              <a:spcBef>
                <a:spcPct val="30000"/>
              </a:spcBef>
              <a:spcAft>
                <a:spcPct val="30000"/>
              </a:spcAft>
              <a:buClr>
                <a:schemeClr val="accent2"/>
              </a:buClr>
              <a:buFont typeface="Trebuchet MS" pitchFamily="34" charset="0"/>
              <a:buAutoNum type="arabicPeriod"/>
            </a:pPr>
            <a:r>
              <a:rPr lang="es-AR" sz="2400">
                <a:solidFill>
                  <a:schemeClr val="accent2"/>
                </a:solidFill>
                <a:latin typeface="Georgia" pitchFamily="18" charset="0"/>
              </a:rPr>
              <a:t>El </a:t>
            </a:r>
            <a:r>
              <a:rPr lang="es-AR" sz="2400" b="1" i="1">
                <a:solidFill>
                  <a:schemeClr val="accent2"/>
                </a:solidFill>
                <a:latin typeface="Georgia" pitchFamily="18" charset="0"/>
              </a:rPr>
              <a:t>fortalecimiento del patrón de inserción externo</a:t>
            </a:r>
            <a:r>
              <a:rPr lang="es-AR" sz="2400">
                <a:solidFill>
                  <a:schemeClr val="accent2"/>
                </a:solidFill>
                <a:latin typeface="Georgia" pitchFamily="18" charset="0"/>
              </a:rPr>
              <a:t>, por vía de la mejora de la productividad laboral, el aumento de la competitividad sistémica y la diversificación de las exportaciones</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1 Título"/>
          <p:cNvSpPr>
            <a:spLocks noGrp="1"/>
          </p:cNvSpPr>
          <p:nvPr>
            <p:ph type="title"/>
          </p:nvPr>
        </p:nvSpPr>
        <p:spPr>
          <a:xfrm>
            <a:off x="539750" y="692150"/>
            <a:ext cx="8229600" cy="1066800"/>
          </a:xfrm>
        </p:spPr>
        <p:txBody>
          <a:bodyPr/>
          <a:lstStyle/>
          <a:p>
            <a:pPr eaLnBrk="1" hangingPunct="1"/>
            <a:r>
              <a:rPr lang="es-AR" b="1" smtClean="0"/>
              <a:t>El financiamiento del desarrollo</a:t>
            </a:r>
          </a:p>
        </p:txBody>
      </p:sp>
      <p:sp>
        <p:nvSpPr>
          <p:cNvPr id="82946" name="2 Marcador de contenido"/>
          <p:cNvSpPr>
            <a:spLocks noGrp="1"/>
          </p:cNvSpPr>
          <p:nvPr>
            <p:ph idx="1"/>
          </p:nvPr>
        </p:nvSpPr>
        <p:spPr/>
        <p:txBody>
          <a:bodyPr/>
          <a:lstStyle/>
          <a:p>
            <a:pPr eaLnBrk="1" hangingPunct="1">
              <a:lnSpc>
                <a:spcPct val="80000"/>
              </a:lnSpc>
            </a:pPr>
            <a:r>
              <a:rPr lang="es-AR" sz="2600" smtClean="0"/>
              <a:t> Implica :</a:t>
            </a:r>
          </a:p>
          <a:p>
            <a:pPr lvl="1" eaLnBrk="1" hangingPunct="1">
              <a:lnSpc>
                <a:spcPct val="80000"/>
              </a:lnSpc>
            </a:pPr>
            <a:r>
              <a:rPr lang="es-AR" sz="2400" b="1" i="1" smtClean="0"/>
              <a:t>Estrategia pública sistémica</a:t>
            </a:r>
            <a:r>
              <a:rPr lang="es-AR" sz="2400" smtClean="0"/>
              <a:t> (señales, políticas, programas, instituciones, instrumentos y normativa)</a:t>
            </a:r>
          </a:p>
          <a:p>
            <a:pPr lvl="1" eaLnBrk="1" hangingPunct="1">
              <a:lnSpc>
                <a:spcPct val="80000"/>
              </a:lnSpc>
            </a:pPr>
            <a:r>
              <a:rPr lang="es-AR" sz="2400" smtClean="0"/>
              <a:t>Priorización de la </a:t>
            </a:r>
            <a:r>
              <a:rPr lang="es-AR" sz="2400" b="1" i="1" smtClean="0"/>
              <a:t>inversión productiva e infraestructura</a:t>
            </a:r>
            <a:r>
              <a:rPr lang="es-AR" sz="2400" smtClean="0"/>
              <a:t>.</a:t>
            </a:r>
          </a:p>
          <a:p>
            <a:pPr lvl="1" eaLnBrk="1" hangingPunct="1">
              <a:lnSpc>
                <a:spcPct val="80000"/>
              </a:lnSpc>
            </a:pPr>
            <a:r>
              <a:rPr lang="es-AR" sz="2400" smtClean="0"/>
              <a:t>Involucramiento de </a:t>
            </a:r>
            <a:r>
              <a:rPr lang="es-AR" sz="2400" b="1" i="1" smtClean="0"/>
              <a:t>organismos multilaterales</a:t>
            </a:r>
            <a:r>
              <a:rPr lang="es-AR" sz="2400" smtClean="0"/>
              <a:t> bajo formatos modernos asistencia financiera.</a:t>
            </a:r>
          </a:p>
          <a:p>
            <a:pPr lvl="1" eaLnBrk="1" hangingPunct="1">
              <a:lnSpc>
                <a:spcPct val="80000"/>
              </a:lnSpc>
            </a:pPr>
            <a:r>
              <a:rPr lang="es-AR" sz="2400" smtClean="0"/>
              <a:t>La </a:t>
            </a:r>
            <a:r>
              <a:rPr lang="es-AR" sz="2400" b="1" i="1" smtClean="0"/>
              <a:t>movilización eficiente del ahorro interno</a:t>
            </a:r>
          </a:p>
          <a:p>
            <a:pPr lvl="2" eaLnBrk="1" hangingPunct="1">
              <a:lnSpc>
                <a:spcPct val="80000"/>
              </a:lnSpc>
            </a:pPr>
            <a:r>
              <a:rPr lang="es-AR" sz="2200" smtClean="0"/>
              <a:t>Consistencia macro intertemporal (fiscal y externa)</a:t>
            </a:r>
          </a:p>
          <a:p>
            <a:pPr lvl="2" eaLnBrk="1" hangingPunct="1">
              <a:lnSpc>
                <a:spcPct val="80000"/>
              </a:lnSpc>
            </a:pPr>
            <a:r>
              <a:rPr lang="es-AR" sz="2200" smtClean="0"/>
              <a:t>Un sistema financiero eficiente e inclusivo:</a:t>
            </a:r>
          </a:p>
          <a:p>
            <a:pPr lvl="3" eaLnBrk="1" hangingPunct="1">
              <a:lnSpc>
                <a:spcPct val="80000"/>
              </a:lnSpc>
            </a:pPr>
            <a:r>
              <a:rPr lang="es-AR" sz="2000" smtClean="0"/>
              <a:t>Sector bancario sólido, eficaz, proactivo y balanceado </a:t>
            </a:r>
          </a:p>
          <a:p>
            <a:pPr lvl="3" eaLnBrk="1" hangingPunct="1">
              <a:lnSpc>
                <a:spcPct val="80000"/>
              </a:lnSpc>
            </a:pPr>
            <a:r>
              <a:rPr lang="es-AR" sz="2000" smtClean="0"/>
              <a:t>Un mercado de capitales que integre actores, asignando recursos y riesgos correctamente</a:t>
            </a:r>
          </a:p>
          <a:p>
            <a:pPr lvl="4" eaLnBrk="1" hangingPunct="1">
              <a:lnSpc>
                <a:spcPct val="80000"/>
              </a:lnSpc>
            </a:pPr>
            <a:r>
              <a:rPr lang="es-AR" sz="1900" smtClean="0"/>
              <a:t>Rol clave del sector privado.</a:t>
            </a:r>
          </a:p>
        </p:txBody>
      </p:sp>
      <p:sp>
        <p:nvSpPr>
          <p:cNvPr id="93187" name="3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FBBAE7D1-F304-4B40-BBE2-AECC223494EF}" type="slidenum">
              <a:rPr lang="es-AR">
                <a:cs typeface="Arial" charset="0"/>
              </a:rPr>
              <a:pPr fontAlgn="base">
                <a:spcBef>
                  <a:spcPct val="0"/>
                </a:spcBef>
                <a:spcAft>
                  <a:spcPct val="0"/>
                </a:spcAft>
                <a:defRPr/>
              </a:pPr>
              <a:t>52</a:t>
            </a:fld>
            <a:endParaRPr lang="es-AR">
              <a:cs typeface="Arial"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1 Título"/>
          <p:cNvSpPr>
            <a:spLocks noGrp="1"/>
          </p:cNvSpPr>
          <p:nvPr>
            <p:ph type="title"/>
          </p:nvPr>
        </p:nvSpPr>
        <p:spPr>
          <a:xfrm>
            <a:off x="0" y="571500"/>
            <a:ext cx="8572500" cy="1000125"/>
          </a:xfrm>
        </p:spPr>
        <p:txBody>
          <a:bodyPr/>
          <a:lstStyle/>
          <a:p>
            <a:pPr eaLnBrk="1" hangingPunct="1"/>
            <a:r>
              <a:rPr lang="es-AR" sz="2800" smtClean="0"/>
              <a:t/>
            </a:r>
            <a:br>
              <a:rPr lang="es-AR" sz="2800" smtClean="0"/>
            </a:br>
            <a:r>
              <a:rPr lang="es-AR" sz="2400" b="1" smtClean="0"/>
              <a:t>Rol creciente de los mercados de capitales, integración financiera. Burbujas, volatilidad y crisis:</a:t>
            </a:r>
            <a:br>
              <a:rPr lang="es-AR" sz="2400" b="1" smtClean="0"/>
            </a:br>
            <a:r>
              <a:rPr lang="es-AR" sz="2400" smtClean="0"/>
              <a:t>Inflación en activos financieros</a:t>
            </a:r>
          </a:p>
        </p:txBody>
      </p:sp>
      <p:sp>
        <p:nvSpPr>
          <p:cNvPr id="20482" name="2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AEAA6A48-7399-4757-AE81-FB2345E776C1}" type="slidenum">
              <a:rPr lang="es-AR">
                <a:cs typeface="Arial" charset="0"/>
              </a:rPr>
              <a:pPr fontAlgn="base">
                <a:spcBef>
                  <a:spcPct val="0"/>
                </a:spcBef>
                <a:spcAft>
                  <a:spcPct val="0"/>
                </a:spcAft>
                <a:defRPr/>
              </a:pPr>
              <a:t>6</a:t>
            </a:fld>
            <a:endParaRPr lang="es-AR">
              <a:cs typeface="Arial" charset="0"/>
            </a:endParaRPr>
          </a:p>
        </p:txBody>
      </p:sp>
      <p:pic>
        <p:nvPicPr>
          <p:cNvPr id="20483" name="Picture 2"/>
          <p:cNvPicPr>
            <a:picLocks noChangeAspect="1" noChangeArrowheads="1"/>
          </p:cNvPicPr>
          <p:nvPr/>
        </p:nvPicPr>
        <p:blipFill>
          <a:blip r:embed="rId3"/>
          <a:srcRect/>
          <a:stretch>
            <a:fillRect/>
          </a:stretch>
        </p:blipFill>
        <p:spPr bwMode="auto">
          <a:xfrm>
            <a:off x="214313" y="2046288"/>
            <a:ext cx="4181475" cy="3081337"/>
          </a:xfrm>
          <a:prstGeom prst="rect">
            <a:avLst/>
          </a:prstGeom>
          <a:noFill/>
          <a:ln w="9525">
            <a:noFill/>
            <a:miter lim="800000"/>
            <a:headEnd/>
            <a:tailEnd/>
          </a:ln>
        </p:spPr>
      </p:pic>
      <p:sp>
        <p:nvSpPr>
          <p:cNvPr id="5" name="4 CuadroTexto"/>
          <p:cNvSpPr txBox="1"/>
          <p:nvPr/>
        </p:nvSpPr>
        <p:spPr>
          <a:xfrm>
            <a:off x="285750" y="5475288"/>
            <a:ext cx="8643938" cy="954087"/>
          </a:xfrm>
          <a:prstGeom prst="rect">
            <a:avLst/>
          </a:prstGeom>
        </p:spPr>
        <p:style>
          <a:lnRef idx="3">
            <a:schemeClr val="lt1"/>
          </a:lnRef>
          <a:fillRef idx="1">
            <a:schemeClr val="accent6"/>
          </a:fillRef>
          <a:effectRef idx="1">
            <a:schemeClr val="accent6"/>
          </a:effectRef>
          <a:fontRef idx="minor">
            <a:schemeClr val="lt1"/>
          </a:fontRef>
        </p:style>
        <p:txBody>
          <a:bodyPr>
            <a:spAutoFit/>
          </a:bodyPr>
          <a:lstStyle/>
          <a:p>
            <a:pPr algn="just" fontAlgn="auto">
              <a:spcBef>
                <a:spcPts val="0"/>
              </a:spcBef>
              <a:spcAft>
                <a:spcPts val="0"/>
              </a:spcAft>
              <a:defRPr/>
            </a:pPr>
            <a:r>
              <a:rPr lang="es-AR" sz="1400" dirty="0"/>
              <a:t>La desregulación financiera y el funcionamiento macroeconómico de los países desarrollados durante la “Gran Moderación” (política monetaria laxa en un contexto de baja inflación en bienes reales) ha traído aparejado un </a:t>
            </a:r>
            <a:r>
              <a:rPr lang="es-AR" sz="1400" b="1" u="sng" dirty="0"/>
              <a:t>proceso pronunciado de aumento de los precios de los activos financieros</a:t>
            </a:r>
            <a:r>
              <a:rPr lang="es-AR" sz="1400" dirty="0"/>
              <a:t>.</a:t>
            </a:r>
          </a:p>
          <a:p>
            <a:pPr algn="just" fontAlgn="auto">
              <a:spcBef>
                <a:spcPts val="0"/>
              </a:spcBef>
              <a:spcAft>
                <a:spcPts val="0"/>
              </a:spcAft>
              <a:defRPr/>
            </a:pPr>
            <a:r>
              <a:rPr lang="es-AR" sz="1400" dirty="0"/>
              <a:t>Estas burbujas son similares a las que se observaban en el período anterior a la Gran Depresión de los ‘30.</a:t>
            </a:r>
          </a:p>
        </p:txBody>
      </p:sp>
      <p:pic>
        <p:nvPicPr>
          <p:cNvPr id="20485" name="Picture 2"/>
          <p:cNvPicPr>
            <a:picLocks noChangeAspect="1" noChangeArrowheads="1"/>
          </p:cNvPicPr>
          <p:nvPr/>
        </p:nvPicPr>
        <p:blipFill>
          <a:blip r:embed="rId4"/>
          <a:srcRect/>
          <a:stretch>
            <a:fillRect/>
          </a:stretch>
        </p:blipFill>
        <p:spPr bwMode="auto">
          <a:xfrm>
            <a:off x="4357688" y="1831975"/>
            <a:ext cx="4572000" cy="3317875"/>
          </a:xfrm>
          <a:prstGeom prst="rect">
            <a:avLst/>
          </a:prstGeom>
          <a:noFill/>
          <a:ln w="9525">
            <a:noFill/>
            <a:miter lim="800000"/>
            <a:headEnd/>
            <a:tailEnd/>
          </a:ln>
        </p:spPr>
      </p:pic>
      <p:sp>
        <p:nvSpPr>
          <p:cNvPr id="20486" name="8 CuadroTexto"/>
          <p:cNvSpPr txBox="1">
            <a:spLocks noChangeArrowheads="1"/>
          </p:cNvSpPr>
          <p:nvPr/>
        </p:nvSpPr>
        <p:spPr bwMode="auto">
          <a:xfrm>
            <a:off x="357188" y="5143500"/>
            <a:ext cx="3929062" cy="261938"/>
          </a:xfrm>
          <a:prstGeom prst="rect">
            <a:avLst/>
          </a:prstGeom>
          <a:noFill/>
          <a:ln w="9525">
            <a:noFill/>
            <a:miter lim="800000"/>
            <a:headEnd/>
            <a:tailEnd/>
          </a:ln>
        </p:spPr>
        <p:txBody>
          <a:bodyPr>
            <a:spAutoFit/>
          </a:bodyPr>
          <a:lstStyle/>
          <a:p>
            <a:r>
              <a:rPr lang="es-AR" sz="1100">
                <a:latin typeface="Georgia" pitchFamily="18" charset="0"/>
              </a:rPr>
              <a:t>Fuente: Shiller (2013)</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a:xfrm>
            <a:off x="250825" y="404813"/>
            <a:ext cx="7658100" cy="661987"/>
          </a:xfrm>
        </p:spPr>
        <p:txBody>
          <a:bodyPr/>
          <a:lstStyle/>
          <a:p>
            <a:pPr eaLnBrk="1" hangingPunct="1"/>
            <a:r>
              <a:rPr lang="es-AR" sz="2400" b="1" smtClean="0">
                <a:solidFill>
                  <a:srgbClr val="313340"/>
                </a:solidFill>
              </a:rPr>
              <a:t>Desbalances Globales y movilización </a:t>
            </a:r>
            <a:br>
              <a:rPr lang="es-AR" sz="2400" b="1" smtClean="0">
                <a:solidFill>
                  <a:srgbClr val="313340"/>
                </a:solidFill>
              </a:rPr>
            </a:br>
            <a:r>
              <a:rPr lang="es-AR" sz="2400" b="1" smtClean="0">
                <a:solidFill>
                  <a:srgbClr val="313340"/>
                </a:solidFill>
              </a:rPr>
              <a:t>del ahorro mundial</a:t>
            </a:r>
          </a:p>
        </p:txBody>
      </p:sp>
      <p:graphicFrame>
        <p:nvGraphicFramePr>
          <p:cNvPr id="22530" name="Object 4"/>
          <p:cNvGraphicFramePr>
            <a:graphicFrameLocks noChangeAspect="1"/>
          </p:cNvGraphicFramePr>
          <p:nvPr/>
        </p:nvGraphicFramePr>
        <p:xfrm>
          <a:off x="642938" y="1928813"/>
          <a:ext cx="7727950" cy="4710112"/>
        </p:xfrm>
        <a:graphic>
          <a:graphicData uri="http://schemas.openxmlformats.org/presentationml/2006/ole">
            <p:oleObj spid="_x0000_s22530" r:id="rId4" imgW="7730398" imgH="4712616" progId="Excel.Chart.8">
              <p:embed/>
            </p:oleObj>
          </a:graphicData>
        </a:graphic>
      </p:graphicFrame>
      <p:sp>
        <p:nvSpPr>
          <p:cNvPr id="6" name="5 Rectángulo"/>
          <p:cNvSpPr/>
          <p:nvPr/>
        </p:nvSpPr>
        <p:spPr>
          <a:xfrm>
            <a:off x="285750" y="1119188"/>
            <a:ext cx="8572500" cy="7493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a:spAutoFit/>
          </a:bodyPr>
          <a:lstStyle/>
          <a:p>
            <a:pPr algn="just">
              <a:defRPr/>
            </a:pPr>
            <a:r>
              <a:rPr lang="es-ES" sz="1400" b="1">
                <a:solidFill>
                  <a:srgbClr val="FFFFFF"/>
                </a:solidFill>
                <a:cs typeface="Arial" charset="0"/>
              </a:rPr>
              <a:t>En las últimas décadas </a:t>
            </a:r>
            <a:r>
              <a:rPr lang="es-ES" sz="1400" b="1" u="sng">
                <a:solidFill>
                  <a:srgbClr val="FFFFFF"/>
                </a:solidFill>
                <a:cs typeface="Arial" charset="0"/>
              </a:rPr>
              <a:t>Estados Unidos viene acumulando crecientes déficits de cta. cte.</a:t>
            </a:r>
            <a:r>
              <a:rPr lang="es-ES" sz="1400" b="1">
                <a:solidFill>
                  <a:srgbClr val="FFFFFF"/>
                </a:solidFill>
                <a:cs typeface="Arial" charset="0"/>
              </a:rPr>
              <a:t>, cuya contracara han sido </a:t>
            </a:r>
            <a:r>
              <a:rPr lang="es-ES" sz="1400" b="1" u="sng">
                <a:solidFill>
                  <a:srgbClr val="FFFFFF"/>
                </a:solidFill>
                <a:cs typeface="Arial" charset="0"/>
              </a:rPr>
              <a:t>superávits externos registrados por economías embarcadas en regímenes de crecimiento “export-led”</a:t>
            </a:r>
            <a:r>
              <a:rPr lang="es-ES" sz="1400" b="1">
                <a:solidFill>
                  <a:srgbClr val="FFFFFF"/>
                </a:solidFill>
                <a:cs typeface="Arial" charset="0"/>
              </a:rPr>
              <a:t> (primero Japón, luego China y ASEAN). </a:t>
            </a:r>
          </a:p>
        </p:txBody>
      </p:sp>
      <p:sp>
        <p:nvSpPr>
          <p:cNvPr id="22532" name="4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DC5A0505-8008-4877-8E5E-1637E08ACB41}" type="slidenum">
              <a:rPr lang="es-AR">
                <a:cs typeface="Arial" charset="0"/>
              </a:rPr>
              <a:pPr fontAlgn="base">
                <a:spcBef>
                  <a:spcPct val="0"/>
                </a:spcBef>
                <a:spcAft>
                  <a:spcPct val="0"/>
                </a:spcAft>
                <a:defRPr/>
              </a:pPr>
              <a:t>7</a:t>
            </a:fld>
            <a:endParaRPr lang="es-AR">
              <a:cs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2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2EF70DC7-9473-4864-A378-DCC41B8BAE42}" type="slidenum">
              <a:rPr lang="es-AR">
                <a:cs typeface="Arial" charset="0"/>
              </a:rPr>
              <a:pPr fontAlgn="base">
                <a:spcBef>
                  <a:spcPct val="0"/>
                </a:spcBef>
                <a:spcAft>
                  <a:spcPct val="0"/>
                </a:spcAft>
                <a:defRPr/>
              </a:pPr>
              <a:t>8</a:t>
            </a:fld>
            <a:endParaRPr lang="es-AR">
              <a:cs typeface="Arial" charset="0"/>
            </a:endParaRPr>
          </a:p>
        </p:txBody>
      </p:sp>
      <p:sp>
        <p:nvSpPr>
          <p:cNvPr id="24578" name="Rectangle 2"/>
          <p:cNvSpPr txBox="1">
            <a:spLocks noChangeArrowheads="1"/>
          </p:cNvSpPr>
          <p:nvPr/>
        </p:nvSpPr>
        <p:spPr bwMode="auto">
          <a:xfrm>
            <a:off x="142875" y="552450"/>
            <a:ext cx="7658100" cy="519113"/>
          </a:xfrm>
          <a:prstGeom prst="rect">
            <a:avLst/>
          </a:prstGeom>
          <a:noFill/>
          <a:ln w="9525">
            <a:noFill/>
            <a:miter lim="800000"/>
            <a:headEnd/>
            <a:tailEnd/>
          </a:ln>
        </p:spPr>
        <p:txBody>
          <a:bodyPr anchor="ctr"/>
          <a:lstStyle/>
          <a:p>
            <a:r>
              <a:rPr lang="es-AR" sz="2300" b="1">
                <a:solidFill>
                  <a:srgbClr val="313340"/>
                </a:solidFill>
                <a:latin typeface="Trebuchet MS" pitchFamily="34" charset="0"/>
              </a:rPr>
              <a:t>Países desarrollados como proveedores de activos</a:t>
            </a:r>
          </a:p>
        </p:txBody>
      </p:sp>
      <p:pic>
        <p:nvPicPr>
          <p:cNvPr id="24579" name="Picture 2"/>
          <p:cNvPicPr>
            <a:picLocks noChangeAspect="1" noChangeArrowheads="1"/>
          </p:cNvPicPr>
          <p:nvPr/>
        </p:nvPicPr>
        <p:blipFill>
          <a:blip r:embed="rId2"/>
          <a:srcRect l="7813" t="29861" r="48828" b="19444"/>
          <a:stretch>
            <a:fillRect/>
          </a:stretch>
        </p:blipFill>
        <p:spPr bwMode="auto">
          <a:xfrm>
            <a:off x="1643063" y="2714625"/>
            <a:ext cx="6143625" cy="4040188"/>
          </a:xfrm>
          <a:prstGeom prst="rect">
            <a:avLst/>
          </a:prstGeom>
          <a:noFill/>
          <a:ln w="9525">
            <a:noFill/>
            <a:miter lim="800000"/>
            <a:headEnd/>
            <a:tailEnd/>
          </a:ln>
        </p:spPr>
      </p:pic>
      <p:sp>
        <p:nvSpPr>
          <p:cNvPr id="5" name="4 CuadroTexto"/>
          <p:cNvSpPr txBox="1"/>
          <p:nvPr/>
        </p:nvSpPr>
        <p:spPr>
          <a:xfrm>
            <a:off x="142875" y="1187450"/>
            <a:ext cx="8786813" cy="1400175"/>
          </a:xfrm>
          <a:prstGeom prst="rect">
            <a:avLst/>
          </a:prstGeom>
          <a:solidFill>
            <a:schemeClr val="accent2"/>
          </a:solidFill>
        </p:spPr>
        <p:style>
          <a:lnRef idx="3">
            <a:schemeClr val="lt1"/>
          </a:lnRef>
          <a:fillRef idx="1">
            <a:schemeClr val="accent1"/>
          </a:fillRef>
          <a:effectRef idx="1">
            <a:schemeClr val="accent1"/>
          </a:effectRef>
          <a:fontRef idx="minor">
            <a:schemeClr val="lt1"/>
          </a:fontRef>
        </p:style>
        <p:txBody>
          <a:bodyPr>
            <a:spAutoFit/>
          </a:bodyPr>
          <a:lstStyle/>
          <a:p>
            <a:pPr>
              <a:defRPr/>
            </a:pPr>
            <a:r>
              <a:rPr lang="es-AR" sz="1400" b="1" u="sng">
                <a:solidFill>
                  <a:srgbClr val="FFFFFF"/>
                </a:solidFill>
                <a:cs typeface="Arial" charset="0"/>
              </a:rPr>
              <a:t>Los flujos de capitales se han concentrado en los países deficitarios en su cuenta corriente</a:t>
            </a:r>
            <a:r>
              <a:rPr lang="es-AR" sz="1400" b="1">
                <a:solidFill>
                  <a:srgbClr val="FFFFFF"/>
                </a:solidFill>
                <a:cs typeface="Arial" charset="0"/>
              </a:rPr>
              <a:t>, quienes a su vez se han </a:t>
            </a:r>
            <a:r>
              <a:rPr lang="es-AR" sz="1400" b="1" u="sng">
                <a:solidFill>
                  <a:srgbClr val="FFFFFF"/>
                </a:solidFill>
                <a:cs typeface="Arial" charset="0"/>
              </a:rPr>
              <a:t>convertido en proveedores mundiales de activos financieros</a:t>
            </a:r>
            <a:r>
              <a:rPr lang="es-AR" sz="1400" b="1">
                <a:solidFill>
                  <a:srgbClr val="FFFFFF"/>
                </a:solidFill>
                <a:cs typeface="Arial" charset="0"/>
              </a:rPr>
              <a:t>. Los centros financieros internacionales (EEUU, Reino Unido, Francia, Alemania, y Japón) son los mayores “exportadores” de pasivos externos (es decir, activos financieros de inversión suscriptos por los países superavitarios).  </a:t>
            </a:r>
            <a:r>
              <a:rPr lang="es-AR" sz="1400">
                <a:solidFill>
                  <a:srgbClr val="FFFFFF"/>
                </a:solidFill>
                <a:cs typeface="Arial" charset="0"/>
              </a:rPr>
              <a:t>En este sentido se observa una </a:t>
            </a:r>
            <a:r>
              <a:rPr lang="es-AR" sz="1400" u="sng">
                <a:solidFill>
                  <a:srgbClr val="FFFFFF"/>
                </a:solidFill>
                <a:cs typeface="Arial" charset="0"/>
              </a:rPr>
              <a:t>fuerte profundización financiera a nivel global</a:t>
            </a:r>
            <a:r>
              <a:rPr lang="es-AR" sz="1400">
                <a:solidFill>
                  <a:srgbClr val="FFFFFF"/>
                </a:solidFill>
                <a:cs typeface="Arial" charset="0"/>
              </a:rPr>
              <a:t>, cuyo ritmo se ha atenuado en línea con el desarrollo de la crisis de 2008…</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2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B76CDE8A-468F-4CD2-92DD-80722804727B}" type="slidenum">
              <a:rPr lang="es-AR">
                <a:cs typeface="Arial" charset="0"/>
              </a:rPr>
              <a:pPr fontAlgn="base">
                <a:spcBef>
                  <a:spcPct val="0"/>
                </a:spcBef>
                <a:spcAft>
                  <a:spcPct val="0"/>
                </a:spcAft>
                <a:defRPr/>
              </a:pPr>
              <a:t>9</a:t>
            </a:fld>
            <a:endParaRPr lang="es-AR">
              <a:cs typeface="Arial" charset="0"/>
            </a:endParaRPr>
          </a:p>
        </p:txBody>
      </p:sp>
      <p:sp>
        <p:nvSpPr>
          <p:cNvPr id="25602" name="Rectangle 2"/>
          <p:cNvSpPr txBox="1">
            <a:spLocks noChangeArrowheads="1"/>
          </p:cNvSpPr>
          <p:nvPr/>
        </p:nvSpPr>
        <p:spPr bwMode="auto">
          <a:xfrm>
            <a:off x="285750" y="623888"/>
            <a:ext cx="7658100" cy="447675"/>
          </a:xfrm>
          <a:prstGeom prst="rect">
            <a:avLst/>
          </a:prstGeom>
          <a:noFill/>
          <a:ln w="9525">
            <a:noFill/>
            <a:miter lim="800000"/>
            <a:headEnd/>
            <a:tailEnd/>
          </a:ln>
        </p:spPr>
        <p:txBody>
          <a:bodyPr anchor="ctr"/>
          <a:lstStyle/>
          <a:p>
            <a:r>
              <a:rPr lang="es-AR" sz="2300" b="1">
                <a:solidFill>
                  <a:srgbClr val="313340"/>
                </a:solidFill>
                <a:latin typeface="Trebuchet MS" pitchFamily="34" charset="0"/>
              </a:rPr>
              <a:t>Países desarrollados como proveedores de activos</a:t>
            </a:r>
          </a:p>
        </p:txBody>
      </p:sp>
      <p:pic>
        <p:nvPicPr>
          <p:cNvPr id="25603" name="Picture 2"/>
          <p:cNvPicPr>
            <a:picLocks noChangeAspect="1" noChangeArrowheads="1"/>
          </p:cNvPicPr>
          <p:nvPr/>
        </p:nvPicPr>
        <p:blipFill>
          <a:blip r:embed="rId2"/>
          <a:srcRect l="31641" t="31250" r="26170" b="18750"/>
          <a:stretch>
            <a:fillRect/>
          </a:stretch>
        </p:blipFill>
        <p:spPr bwMode="auto">
          <a:xfrm>
            <a:off x="785813" y="1785938"/>
            <a:ext cx="7394575" cy="4929187"/>
          </a:xfrm>
          <a:prstGeom prst="rect">
            <a:avLst/>
          </a:prstGeom>
          <a:noFill/>
          <a:ln w="9525">
            <a:noFill/>
            <a:miter lim="800000"/>
            <a:headEnd/>
            <a:tailEnd/>
          </a:ln>
        </p:spPr>
      </p:pic>
      <p:sp>
        <p:nvSpPr>
          <p:cNvPr id="5" name="4 CuadroTexto"/>
          <p:cNvSpPr txBox="1"/>
          <p:nvPr/>
        </p:nvSpPr>
        <p:spPr>
          <a:xfrm>
            <a:off x="214313" y="1143000"/>
            <a:ext cx="8786812" cy="549275"/>
          </a:xfrm>
          <a:prstGeom prst="rect">
            <a:avLst/>
          </a:prstGeom>
          <a:solidFill>
            <a:schemeClr val="accent2"/>
          </a:solidFill>
        </p:spPr>
        <p:style>
          <a:lnRef idx="3">
            <a:schemeClr val="lt1"/>
          </a:lnRef>
          <a:fillRef idx="1">
            <a:schemeClr val="accent1"/>
          </a:fillRef>
          <a:effectRef idx="1">
            <a:schemeClr val="accent1"/>
          </a:effectRef>
          <a:fontRef idx="minor">
            <a:schemeClr val="lt1"/>
          </a:fontRef>
        </p:style>
        <p:txBody>
          <a:bodyPr>
            <a:spAutoFit/>
          </a:bodyPr>
          <a:lstStyle/>
          <a:p>
            <a:pPr>
              <a:defRPr/>
            </a:pPr>
            <a:r>
              <a:rPr lang="es-AR" sz="1400">
                <a:solidFill>
                  <a:srgbClr val="FFFFFF"/>
                </a:solidFill>
                <a:cs typeface="Arial" charset="0"/>
              </a:rPr>
              <a:t>…</a:t>
            </a:r>
            <a:r>
              <a:rPr lang="es-AR" sz="1400" b="1" u="sng">
                <a:solidFill>
                  <a:srgbClr val="FFFFFF"/>
                </a:solidFill>
                <a:cs typeface="Arial" charset="0"/>
              </a:rPr>
              <a:t>este proceso de profundización se ha concentrado en los países desarrollados</a:t>
            </a:r>
            <a:r>
              <a:rPr lang="es-AR" sz="1400" b="1">
                <a:solidFill>
                  <a:srgbClr val="FFFFFF"/>
                </a:solidFill>
                <a:cs typeface="Arial" charset="0"/>
              </a:rPr>
              <a:t>. De los emergentes, solo algunos de los BRICS han visto un desarrollo financiero comparable.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o">
  <a:themeElements>
    <a:clrScheme name="Urbano">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o">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o">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1549</TotalTime>
  <Words>5821</Words>
  <Application>Microsoft Office PowerPoint</Application>
  <PresentationFormat>Presentación en pantalla (4:3)</PresentationFormat>
  <Paragraphs>540</Paragraphs>
  <Slides>52</Slides>
  <Notes>14</Notes>
  <HiddenSlides>0</HiddenSlides>
  <MMClips>0</MMClips>
  <ScaleCrop>false</ScaleCrop>
  <HeadingPairs>
    <vt:vector size="8" baseType="variant">
      <vt:variant>
        <vt:lpstr>Fuentes usadas</vt:lpstr>
      </vt:variant>
      <vt:variant>
        <vt:i4>10</vt:i4>
      </vt:variant>
      <vt:variant>
        <vt:lpstr>Plantilla de diseño</vt:lpstr>
      </vt:variant>
      <vt:variant>
        <vt:i4>4</vt:i4>
      </vt:variant>
      <vt:variant>
        <vt:lpstr>Servidores OLE incrustados</vt:lpstr>
      </vt:variant>
      <vt:variant>
        <vt:i4>2</vt:i4>
      </vt:variant>
      <vt:variant>
        <vt:lpstr>Títulos de diapositiva</vt:lpstr>
      </vt:variant>
      <vt:variant>
        <vt:i4>52</vt:i4>
      </vt:variant>
    </vt:vector>
  </HeadingPairs>
  <TitlesOfParts>
    <vt:vector size="68" baseType="lpstr">
      <vt:lpstr>Arial</vt:lpstr>
      <vt:lpstr>Trebuchet MS</vt:lpstr>
      <vt:lpstr>Georgia</vt:lpstr>
      <vt:lpstr>Wingdings 2</vt:lpstr>
      <vt:lpstr>Calibri</vt:lpstr>
      <vt:lpstr>Wingdings</vt:lpstr>
      <vt:lpstr>Futura Md BT</vt:lpstr>
      <vt:lpstr>맑은 고딕</vt:lpstr>
      <vt:lpstr>MS PGothic</vt:lpstr>
      <vt:lpstr>Gill Sans MT</vt:lpstr>
      <vt:lpstr>Urbano</vt:lpstr>
      <vt:lpstr>Urbano</vt:lpstr>
      <vt:lpstr>Urbano</vt:lpstr>
      <vt:lpstr>Urbano</vt:lpstr>
      <vt:lpstr>Gráfico de Microsoft Excel</vt:lpstr>
      <vt:lpstr>Chart</vt:lpstr>
      <vt:lpstr>                             Globalización Financiera y el Financiamiento del Desarrollo en los Países de Latinoamérica Perspectivas y desafíos      </vt:lpstr>
      <vt:lpstr>Contenidos de la Presentación</vt:lpstr>
      <vt:lpstr>Diapositiva 3</vt:lpstr>
      <vt:lpstr>Un nuevo orden financiero e impacto en la configuración de los flujos comerciales y financieros internacionales</vt:lpstr>
      <vt:lpstr>Desregulación financiera y su efecto potenciador de desequilibrios : el caso de Estados Unidos</vt:lpstr>
      <vt:lpstr> Rol creciente de los mercados de capitales, integración financiera. Burbujas, volatilidad y crisis: Inflación en activos financieros</vt:lpstr>
      <vt:lpstr>Desbalances Globales y movilización  del ahorro mundial</vt:lpstr>
      <vt:lpstr>Diapositiva 8</vt:lpstr>
      <vt:lpstr>Diapositiva 9</vt:lpstr>
      <vt:lpstr>El crecimiento de la industria de administración de activos (asset management)</vt:lpstr>
      <vt:lpstr>Flujos de capitales hacia mercados emergentes en oleadas:  Incrementos, frenadas bruscas, reversiones y angustia</vt:lpstr>
      <vt:lpstr>Factores de atracción y de expulsión de capitales: cíclicos y estructurales</vt:lpstr>
      <vt:lpstr>Diapositiva 13</vt:lpstr>
      <vt:lpstr>La Crisis Financiera Internacional, consecuencia del nuevo orden financiero Disrupción de mercados de activos, impactos patrimoniales, ruptura del crédito e inédito “financial stress”</vt:lpstr>
      <vt:lpstr>La Crisis Financiera Internacional – Mecanismos de propagación mortales </vt:lpstr>
      <vt:lpstr>La Crisis Financiera Internacional</vt:lpstr>
      <vt:lpstr>Diapositiva 17</vt:lpstr>
      <vt:lpstr>Diapositiva 18</vt:lpstr>
      <vt:lpstr>Crisis Periferia Europea – 2010/12</vt:lpstr>
      <vt:lpstr>Crisis Periferia Europea – 2010/12</vt:lpstr>
      <vt:lpstr>Donde estamos hoy ?  Breves reflexiones en el ocaso de la crisis financiera internacional</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La inversión en LatAm: composición del ahorro</vt:lpstr>
      <vt:lpstr>Diapositiva 33</vt:lpstr>
      <vt:lpstr>Diapositiva 34</vt:lpstr>
      <vt:lpstr>Diapositiva 35</vt:lpstr>
      <vt:lpstr>Desafíos de gestión pública</vt:lpstr>
      <vt:lpstr>Diapositiva 37</vt:lpstr>
      <vt:lpstr>Diapositiva 38</vt:lpstr>
      <vt:lpstr>El financiamiento para el desarrollo productivo</vt:lpstr>
      <vt:lpstr>Diapositiva 40</vt:lpstr>
      <vt:lpstr>Diapositiva 41</vt:lpstr>
      <vt:lpstr>Diapositiva 42</vt:lpstr>
      <vt:lpstr>Diapositiva 43</vt:lpstr>
      <vt:lpstr>Diapositiva 44</vt:lpstr>
      <vt:lpstr>Desarrollo de los mercados financieros domésticos:  Requisitos indispensables</vt:lpstr>
      <vt:lpstr>Diapositiva 46</vt:lpstr>
      <vt:lpstr>Estrategias inteligentes de integración entre el mercado de capitales y el sistema bancario – Movilización del ahorro interno</vt:lpstr>
      <vt:lpstr>Diapositiva 48</vt:lpstr>
      <vt:lpstr>Diapositiva 49</vt:lpstr>
      <vt:lpstr>Conclusiones</vt:lpstr>
      <vt:lpstr>Agenda de política pública</vt:lpstr>
      <vt:lpstr>El financiamiento del desarrollo</vt:lpstr>
    </vt:vector>
  </TitlesOfParts>
  <Company>MECON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Globalización financiera, la inserción regional, y el financiamiento al desarrollo productivo  Perspectivas y desafíos</dc:title>
  <dc:creator>pamayer_mecon</dc:creator>
  <cp:lastModifiedBy>CiberPortal</cp:lastModifiedBy>
  <cp:revision>35</cp:revision>
  <cp:lastPrinted>2015-09-03T17:17:15Z</cp:lastPrinted>
  <dcterms:created xsi:type="dcterms:W3CDTF">2015-08-31T19:46:12Z</dcterms:created>
  <dcterms:modified xsi:type="dcterms:W3CDTF">2015-09-08T17:46:26Z</dcterms:modified>
</cp:coreProperties>
</file>